
<file path=[Content_Types].xml><?xml version="1.0" encoding="utf-8"?>
<Types xmlns="http://schemas.openxmlformats.org/package/2006/content-types">
  <Default Extension="jpeg" ContentType="image/jpeg"/>
  <Default Extension="JPG" ContentType="image/.jpg"/>
  <Default Extension="gif" ContentType="image/gi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19"/>
  </p:notesMasterIdLst>
  <p:sldIdLst>
    <p:sldId id="304" r:id="rId4"/>
    <p:sldId id="349" r:id="rId5"/>
    <p:sldId id="362" r:id="rId6"/>
    <p:sldId id="363" r:id="rId7"/>
    <p:sldId id="364" r:id="rId8"/>
    <p:sldId id="365" r:id="rId9"/>
    <p:sldId id="367" r:id="rId10"/>
    <p:sldId id="368" r:id="rId11"/>
    <p:sldId id="370" r:id="rId12"/>
    <p:sldId id="371" r:id="rId13"/>
    <p:sldId id="372" r:id="rId14"/>
    <p:sldId id="373" r:id="rId15"/>
    <p:sldId id="374" r:id="rId16"/>
    <p:sldId id="375" r:id="rId17"/>
    <p:sldId id="305" r:id="rId18"/>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834" y="6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3" Type="http://schemas.openxmlformats.org/officeDocument/2006/relationships/tags" Target="tags/tag6.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notesMaster" Target="notesMasters/notesMaster1.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GIF>
</file>

<file path=ppt/media/image11.GIF>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jpe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990C402B-3E72-4EEE-A7DB-885C7FDE104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D2D746-8F67-4D81-BA59-87EA21029DCF}" type="slidenum">
              <a:rPr lang="zh-CN" altLang="en-US" smtClean="0"/>
            </a:fld>
            <a:endParaRPr lang="zh-CN" altLang="en-US"/>
          </a:p>
        </p:txBody>
      </p:sp>
      <p:pic>
        <p:nvPicPr>
          <p:cNvPr id="7" name="图片 6" descr="图片包含 游戏机&#10;&#10;描述已自动生成"/>
          <p:cNvPicPr>
            <a:picLocks noChangeAspect="1"/>
          </p:cNvPicPr>
          <p:nvPr userDrawn="1"/>
        </p:nvPicPr>
        <p:blipFill rotWithShape="1">
          <a:blip r:embed="rId2" cstate="print">
            <a:extLst>
              <a:ext uri="{28A0092B-C50C-407E-A947-70E740481C1C}">
                <a14:useLocalDpi xmlns:a14="http://schemas.microsoft.com/office/drawing/2010/main" val="0"/>
              </a:ext>
            </a:extLst>
          </a:blip>
          <a:srcRect r="29111" b="313"/>
          <a:stretch>
            <a:fillRect/>
          </a:stretch>
        </p:blipFill>
        <p:spPr>
          <a:xfrm>
            <a:off x="0" y="0"/>
            <a:ext cx="12192000" cy="6858000"/>
          </a:xfrm>
          <a:prstGeom prst="rect">
            <a:avLst/>
          </a:prstGeom>
        </p:spPr>
      </p:pic>
      <p:sp>
        <p:nvSpPr>
          <p:cNvPr id="8" name="矩形 4"/>
          <p:cNvSpPr/>
          <p:nvPr userDrawn="1"/>
        </p:nvSpPr>
        <p:spPr>
          <a:xfrm>
            <a:off x="0" y="0"/>
            <a:ext cx="8219440" cy="6858000"/>
          </a:xfrm>
          <a:custGeom>
            <a:avLst/>
            <a:gdLst>
              <a:gd name="connsiteX0" fmla="*/ 0 w 7051040"/>
              <a:gd name="connsiteY0" fmla="*/ 0 h 6858000"/>
              <a:gd name="connsiteX1" fmla="*/ 7051040 w 7051040"/>
              <a:gd name="connsiteY1" fmla="*/ 0 h 6858000"/>
              <a:gd name="connsiteX2" fmla="*/ 7051040 w 7051040"/>
              <a:gd name="connsiteY2" fmla="*/ 6858000 h 6858000"/>
              <a:gd name="connsiteX3" fmla="*/ 0 w 7051040"/>
              <a:gd name="connsiteY3" fmla="*/ 6858000 h 6858000"/>
              <a:gd name="connsiteX4" fmla="*/ 0 w 7051040"/>
              <a:gd name="connsiteY4" fmla="*/ 0 h 6858000"/>
              <a:gd name="connsiteX0-1" fmla="*/ 0 w 8219440"/>
              <a:gd name="connsiteY0-2" fmla="*/ 0 h 6858000"/>
              <a:gd name="connsiteX1-3" fmla="*/ 8219440 w 8219440"/>
              <a:gd name="connsiteY1-4" fmla="*/ 0 h 6858000"/>
              <a:gd name="connsiteX2-5" fmla="*/ 7051040 w 8219440"/>
              <a:gd name="connsiteY2-6" fmla="*/ 6858000 h 6858000"/>
              <a:gd name="connsiteX3-7" fmla="*/ 0 w 8219440"/>
              <a:gd name="connsiteY3-8" fmla="*/ 6858000 h 6858000"/>
              <a:gd name="connsiteX4-9" fmla="*/ 0 w 8219440"/>
              <a:gd name="connsiteY4-10" fmla="*/ 0 h 6858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219440" h="6858000">
                <a:moveTo>
                  <a:pt x="0" y="0"/>
                </a:moveTo>
                <a:lnTo>
                  <a:pt x="8219440" y="0"/>
                </a:lnTo>
                <a:lnTo>
                  <a:pt x="7051040" y="6858000"/>
                </a:lnTo>
                <a:lnTo>
                  <a:pt x="0" y="685800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p:cNvSpPr/>
          <p:nvPr userDrawn="1"/>
        </p:nvSpPr>
        <p:spPr>
          <a:xfrm>
            <a:off x="7002780" y="0"/>
            <a:ext cx="1295400" cy="6858000"/>
          </a:xfrm>
          <a:prstGeom prst="parallelogram">
            <a:avLst>
              <a:gd name="adj" fmla="val 83330"/>
            </a:avLst>
          </a:prstGeom>
          <a:solidFill>
            <a:srgbClr val="E700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90C402B-3E72-4EEE-A7DB-885C7FDE104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D2D746-8F67-4D81-BA59-87EA21029DC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90C402B-3E72-4EEE-A7DB-885C7FDE104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D2D746-8F67-4D81-BA59-87EA21029DCF}"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30"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9261EA4-69C3-4140-94A1-101B526A7B3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0D5837-F2AD-46A1-B730-4B3C5EE7F273}"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9261EA4-69C3-4140-94A1-101B526A7B3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0D5837-F2AD-46A1-B730-4B3C5EE7F273}"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9261EA4-69C3-4140-94A1-101B526A7B3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0D5837-F2AD-46A1-B730-4B3C5EE7F273}"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39261EA4-69C3-4140-94A1-101B526A7B3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0D5837-F2AD-46A1-B730-4B3C5EE7F273}"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39261EA4-69C3-4140-94A1-101B526A7B3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10D5837-F2AD-46A1-B730-4B3C5EE7F273}"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9261EA4-69C3-4140-94A1-101B526A7B3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10D5837-F2AD-46A1-B730-4B3C5EE7F273}"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9261EA4-69C3-4140-94A1-101B526A7B3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10D5837-F2AD-46A1-B730-4B3C5EE7F273}"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6F6F6"/>
        </a:solidFill>
        <a:effectLst/>
      </p:bgPr>
    </p:bg>
    <p:spTree>
      <p:nvGrpSpPr>
        <p:cNvPr id="1" name=""/>
        <p:cNvGrpSpPr/>
        <p:nvPr/>
      </p:nvGrpSpPr>
      <p:grpSpPr>
        <a:xfrm>
          <a:off x="0" y="0"/>
          <a:ext cx="0" cy="0"/>
          <a:chOff x="0" y="0"/>
          <a:chExt cx="0" cy="0"/>
        </a:xfrm>
      </p:grpSpPr>
      <p:sp>
        <p:nvSpPr>
          <p:cNvPr id="12" name="椭圆 11"/>
          <p:cNvSpPr/>
          <p:nvPr userDrawn="1"/>
        </p:nvSpPr>
        <p:spPr>
          <a:xfrm>
            <a:off x="175260" y="468630"/>
            <a:ext cx="5920740" cy="5920740"/>
          </a:xfrm>
          <a:prstGeom prst="ellipse">
            <a:avLst/>
          </a:prstGeom>
          <a:gradFill>
            <a:gsLst>
              <a:gs pos="0">
                <a:schemeClr val="bg1">
                  <a:lumMod val="0"/>
                  <a:lumOff val="100000"/>
                </a:schemeClr>
              </a:gs>
              <a:gs pos="90000">
                <a:srgbClr val="F6F6F6"/>
              </a:gs>
            </a:gsLst>
            <a:path path="circle">
              <a:fillToRect l="50000" t="50000" r="50000" b="50000"/>
            </a:path>
          </a:gra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nvPr>
        </p:nvSpPr>
        <p:spPr/>
        <p:txBody>
          <a:bodyPr/>
          <a:lstStyle/>
          <a:p>
            <a:fld id="{990C402B-3E72-4EEE-A7DB-885C7FDE104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D2D746-8F67-4D81-BA59-87EA21029DCF}" type="slidenum">
              <a:rPr lang="zh-CN" altLang="en-US" smtClean="0"/>
            </a:fld>
            <a:endParaRPr lang="zh-CN" altLang="en-US"/>
          </a:p>
        </p:txBody>
      </p:sp>
      <p:sp>
        <p:nvSpPr>
          <p:cNvPr id="7" name="矩形 6"/>
          <p:cNvSpPr/>
          <p:nvPr userDrawn="1"/>
        </p:nvSpPr>
        <p:spPr>
          <a:xfrm>
            <a:off x="0" y="2766060"/>
            <a:ext cx="457200" cy="1800076"/>
          </a:xfrm>
          <a:prstGeom prst="rect">
            <a:avLst/>
          </a:prstGeom>
          <a:solidFill>
            <a:srgbClr val="E700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12108180" y="2766060"/>
            <a:ext cx="83820" cy="180007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9261EA4-69C3-4140-94A1-101B526A7B3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0D5837-F2AD-46A1-B730-4B3C5EE7F273}"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9261EA4-69C3-4140-94A1-101B526A7B3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0D5837-F2AD-46A1-B730-4B3C5EE7F273}"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9261EA4-69C3-4140-94A1-101B526A7B3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0D5837-F2AD-46A1-B730-4B3C5EE7F273}"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9261EA4-69C3-4140-94A1-101B526A7B3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0D5837-F2AD-46A1-B730-4B3C5EE7F273}"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990C402B-3E72-4EEE-A7DB-885C7FDE104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D2D746-8F67-4D81-BA59-87EA21029DCF}" type="slidenum">
              <a:rPr lang="zh-CN" altLang="en-US" smtClean="0"/>
            </a:fld>
            <a:endParaRPr lang="zh-CN" altLang="en-US"/>
          </a:p>
        </p:txBody>
      </p:sp>
      <p:sp>
        <p:nvSpPr>
          <p:cNvPr id="7" name="矩形 6"/>
          <p:cNvSpPr/>
          <p:nvPr userDrawn="1"/>
        </p:nvSpPr>
        <p:spPr>
          <a:xfrm>
            <a:off x="11463228" y="2720340"/>
            <a:ext cx="728771" cy="1234440"/>
          </a:xfrm>
          <a:prstGeom prst="rect">
            <a:avLst/>
          </a:prstGeom>
          <a:solidFill>
            <a:srgbClr val="E700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箭头: 燕尾形 7"/>
          <p:cNvSpPr/>
          <p:nvPr userDrawn="1"/>
        </p:nvSpPr>
        <p:spPr>
          <a:xfrm>
            <a:off x="11727359" y="3154680"/>
            <a:ext cx="239711" cy="359694"/>
          </a:xfrm>
          <a:prstGeom prst="notchedRightArrow">
            <a:avLst>
              <a:gd name="adj1" fmla="val 59533"/>
              <a:gd name="adj2"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990C402B-3E72-4EEE-A7DB-885C7FDE104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8" name="灯片编号占位符 6"/>
          <p:cNvSpPr txBox="1"/>
          <p:nvPr userDrawn="1"/>
        </p:nvSpPr>
        <p:spPr>
          <a:xfrm>
            <a:off x="5722620" y="6383178"/>
            <a:ext cx="74676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01D2D746-8F67-4D81-BA59-87EA21029DCF}" type="slidenum">
              <a:rPr lang="zh-CN" altLang="en-US" sz="1400" smtClean="0"/>
            </a:fld>
            <a:endParaRPr lang="zh-CN" altLang="en-US" sz="1400"/>
          </a:p>
        </p:txBody>
      </p:sp>
      <p:cxnSp>
        <p:nvCxnSpPr>
          <p:cNvPr id="9" name="直接连接符 8"/>
          <p:cNvCxnSpPr/>
          <p:nvPr userDrawn="1"/>
        </p:nvCxnSpPr>
        <p:spPr>
          <a:xfrm flipH="1">
            <a:off x="5006340" y="6546770"/>
            <a:ext cx="504000" cy="0"/>
          </a:xfrm>
          <a:prstGeom prst="line">
            <a:avLst/>
          </a:prstGeom>
          <a:ln w="15875">
            <a:solidFill>
              <a:srgbClr val="E70020"/>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H="1">
            <a:off x="6539692" y="6546770"/>
            <a:ext cx="504000" cy="0"/>
          </a:xfrm>
          <a:prstGeom prst="line">
            <a:avLst/>
          </a:prstGeom>
          <a:ln w="15875">
            <a:solidFill>
              <a:srgbClr val="E70020"/>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userDrawn="1"/>
        </p:nvSpPr>
        <p:spPr>
          <a:xfrm>
            <a:off x="365761" y="6427320"/>
            <a:ext cx="3435985" cy="275590"/>
          </a:xfrm>
          <a:prstGeom prst="rect">
            <a:avLst/>
          </a:prstGeom>
          <a:noFill/>
        </p:spPr>
        <p:txBody>
          <a:bodyPr wrap="none" rtlCol="0">
            <a:spAutoFit/>
          </a:bodyPr>
          <a:lstStyle/>
          <a:p>
            <a:pPr algn="l"/>
            <a:r>
              <a:rPr lang="en-US" altLang="zh-CN" sz="1200" b="1" dirty="0">
                <a:solidFill>
                  <a:schemeClr val="tx1">
                    <a:lumMod val="65000"/>
                    <a:lumOff val="35000"/>
                  </a:schemeClr>
                </a:solidFill>
                <a:cs typeface="+mn-ea"/>
                <a:sym typeface="+mn-lt"/>
              </a:rPr>
              <a:t>CHUNJIAN CO.,LTD ALL RIGHTS RESERVED</a:t>
            </a:r>
            <a:endParaRPr lang="zh-CN" altLang="en-US" sz="1200" b="1" dirty="0">
              <a:solidFill>
                <a:schemeClr val="tx1">
                  <a:lumMod val="65000"/>
                  <a:lumOff val="35000"/>
                </a:schemeClr>
              </a:solidFill>
              <a:cs typeface="+mn-ea"/>
              <a:sym typeface="+mn-lt"/>
            </a:endParaRPr>
          </a:p>
        </p:txBody>
      </p:sp>
      <p:grpSp>
        <p:nvGrpSpPr>
          <p:cNvPr id="12" name="组合 11"/>
          <p:cNvGrpSpPr/>
          <p:nvPr userDrawn="1"/>
        </p:nvGrpSpPr>
        <p:grpSpPr>
          <a:xfrm>
            <a:off x="0" y="289560"/>
            <a:ext cx="377881" cy="640080"/>
            <a:chOff x="0" y="289560"/>
            <a:chExt cx="728771" cy="1234440"/>
          </a:xfrm>
        </p:grpSpPr>
        <p:sp>
          <p:nvSpPr>
            <p:cNvPr id="13" name="矩形 12"/>
            <p:cNvSpPr/>
            <p:nvPr/>
          </p:nvSpPr>
          <p:spPr>
            <a:xfrm>
              <a:off x="0" y="289560"/>
              <a:ext cx="728771" cy="1234440"/>
            </a:xfrm>
            <a:prstGeom prst="rect">
              <a:avLst/>
            </a:prstGeom>
            <a:solidFill>
              <a:srgbClr val="E700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箭头: 燕尾形 13"/>
            <p:cNvSpPr/>
            <p:nvPr/>
          </p:nvSpPr>
          <p:spPr>
            <a:xfrm>
              <a:off x="264131" y="723900"/>
              <a:ext cx="239711" cy="359694"/>
            </a:xfrm>
            <a:prstGeom prst="notchedRightArrow">
              <a:avLst>
                <a:gd name="adj1" fmla="val 59533"/>
                <a:gd name="adj2" fmla="val 1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990C402B-3E72-4EEE-A7DB-885C7FDE104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1D2D746-8F67-4D81-BA59-87EA21029DCF}"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990C402B-3E72-4EEE-A7DB-885C7FDE104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1D2D746-8F67-4D81-BA59-87EA21029DCF}"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90C402B-3E72-4EEE-A7DB-885C7FDE104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1D2D746-8F67-4D81-BA59-87EA21029DCF}"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90C402B-3E72-4EEE-A7DB-885C7FDE104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1D2D746-8F67-4D81-BA59-87EA21029DC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90C402B-3E72-4EEE-A7DB-885C7FDE104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1D2D746-8F67-4D81-BA59-87EA21029DC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2" Type="http://schemas.openxmlformats.org/officeDocument/2006/relationships/theme" Target="../theme/theme2.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0C402B-3E72-4EEE-A7DB-885C7FDE104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D2D746-8F67-4D81-BA59-87EA21029DCF}" type="slidenum">
              <a:rPr lang="zh-CN" altLang="en-US" smtClean="0"/>
            </a:fld>
            <a:endParaRPr lang="zh-CN" altLang="en-US"/>
          </a:p>
        </p:txBody>
      </p:sp>
      <p:sp>
        <p:nvSpPr>
          <p:cNvPr id="7" name="矩形 6"/>
          <p:cNvSpPr/>
          <p:nvPr userDrawn="1"/>
        </p:nvSpPr>
        <p:spPr>
          <a:xfrm>
            <a:off x="0" y="0"/>
            <a:ext cx="12192000" cy="6858000"/>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261EA4-69C3-4140-94A1-101B526A7B3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0D5837-F2AD-46A1-B730-4B3C5EE7F27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image" Target="../media/image28.png"/><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30.png"/><Relationship Id="rId1" Type="http://schemas.openxmlformats.org/officeDocument/2006/relationships/image" Target="../media/image29.jpeg"/></Relationships>
</file>

<file path=ppt/slides/_rels/slide12.xml.rels><?xml version="1.0" encoding="UTF-8" standalone="yes"?>
<Relationships xmlns="http://schemas.openxmlformats.org/package/2006/relationships"><Relationship Id="rId9" Type="http://schemas.openxmlformats.org/officeDocument/2006/relationships/hyperlink" Target="https://www.tensorflow.org/api_docs/python/tf/contrib/cudnn_rnn/CudnnLSTM" TargetMode="External"/><Relationship Id="rId8" Type="http://schemas.openxmlformats.org/officeDocument/2006/relationships/hyperlink" Target="https://www.tensorflow.org/versions/r1.8/api_docs/python/tf/contrib/rnn/LSTMBlockFusedCell" TargetMode="External"/><Relationship Id="rId7" Type="http://schemas.openxmlformats.org/officeDocument/2006/relationships/hyperlink" Target="https://www.tensorflow.org/versions/r1.8/api_docs/python/tf/contrib/rnn/LSTMBlockCell" TargetMode="External"/><Relationship Id="rId6" Type="http://schemas.openxmlformats.org/officeDocument/2006/relationships/hyperlink" Target="https://www.tensorflow.org/versions/r1.8/api_docs/python/tf/contrib/rnn/LSTMCell" TargetMode="External"/><Relationship Id="rId5" Type="http://schemas.openxmlformats.org/officeDocument/2006/relationships/hyperlink" Target="http://pytorch.org/docs/stable/nn.html?highlight=lstm#torch.nn.LSTM" TargetMode="External"/><Relationship Id="rId4" Type="http://schemas.openxmlformats.org/officeDocument/2006/relationships/hyperlink" Target="http://pytorch.org/docs/stable/nn.html?highlight=lstmcell#torch.nn.LSTMCell" TargetMode="External"/><Relationship Id="rId3" Type="http://schemas.openxmlformats.org/officeDocument/2006/relationships/hyperlink" Target="https://github.com/stefbraun/rnn_benchmarks/blob/master/1x320-LSTM/bench_pytorch_LSTMCell-basic.py" TargetMode="External"/><Relationship Id="rId2" Type="http://schemas.openxmlformats.org/officeDocument/2006/relationships/tags" Target="../tags/tag5.xml"/><Relationship Id="rId12" Type="http://schemas.openxmlformats.org/officeDocument/2006/relationships/slideLayout" Target="../slideLayouts/slideLayout13.xml"/><Relationship Id="rId11" Type="http://schemas.openxmlformats.org/officeDocument/2006/relationships/hyperlink" Target="https://keras.io/layers/recurrent/#lstm" TargetMode="External"/><Relationship Id="rId10" Type="http://schemas.openxmlformats.org/officeDocument/2006/relationships/hyperlink" Target="https://keras.io/layers/recurrent/#cuDNNlstm" TargetMode="Externa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image" Target="../media/image33.png"/><Relationship Id="rId3" Type="http://schemas.openxmlformats.org/officeDocument/2006/relationships/image" Target="../media/image32.png"/><Relationship Id="rId2" Type="http://schemas.openxmlformats.org/officeDocument/2006/relationships/image" Target="file:///C:\Users\vless\AppData\Local\Temp\wps\INetCache\55ed39751914141fa65d987b8e736023" TargetMode="External"/><Relationship Id="rId1" Type="http://schemas.openxmlformats.org/officeDocument/2006/relationships/image" Target="../media/image31.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4.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9" Type="http://schemas.openxmlformats.org/officeDocument/2006/relationships/image" Target="../media/image7.png"/><Relationship Id="rId8" Type="http://schemas.openxmlformats.org/officeDocument/2006/relationships/image" Target="../media/image6.png"/><Relationship Id="rId7" Type="http://schemas.openxmlformats.org/officeDocument/2006/relationships/image" Target="../media/image5.png"/><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image" Target="../media/image2.png"/><Relationship Id="rId11" Type="http://schemas.openxmlformats.org/officeDocument/2006/relationships/slideLayout" Target="../slideLayouts/slideLayout13.xml"/><Relationship Id="rId10" Type="http://schemas.openxmlformats.org/officeDocument/2006/relationships/image" Target="../media/image8.pn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10.GIF"/><Relationship Id="rId2" Type="http://schemas.openxmlformats.org/officeDocument/2006/relationships/image" Target="../media/image9.GIF"/><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12.png"/><Relationship Id="rId2" Type="http://schemas.openxmlformats.org/officeDocument/2006/relationships/image" Target="../media/image11.GIF"/><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image" Target="../media/image19.png"/><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13.xml"/><Relationship Id="rId4" Type="http://schemas.openxmlformats.org/officeDocument/2006/relationships/image" Target="../media/image24.png"/><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5" name="文本框 4"/>
          <p:cNvSpPr txBox="1"/>
          <p:nvPr/>
        </p:nvSpPr>
        <p:spPr>
          <a:xfrm>
            <a:off x="4996180" y="2707640"/>
            <a:ext cx="1728470"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400" b="1" spc="-150" dirty="0">
                <a:solidFill>
                  <a:prstClr val="black">
                    <a:lumMod val="65000"/>
                    <a:lumOff val="35000"/>
                  </a:prstClr>
                </a:solidFill>
                <a:latin typeface="Arial" panose="020B0604020202020204"/>
                <a:ea typeface="微软雅黑" panose="020B0503020204020204" charset="-122"/>
                <a:cs typeface="+mn-ea"/>
                <a:sym typeface="+mn-ea"/>
              </a:rPr>
              <a:t>LSTM</a:t>
            </a:r>
            <a:r>
              <a:rPr lang="zh-CN" altLang="en-US" sz="2400" b="1" spc="-150" dirty="0">
                <a:solidFill>
                  <a:prstClr val="black">
                    <a:lumMod val="65000"/>
                    <a:lumOff val="35000"/>
                  </a:prstClr>
                </a:solidFill>
                <a:latin typeface="Arial" panose="020B0604020202020204"/>
                <a:ea typeface="微软雅黑" panose="020B0503020204020204" charset="-122"/>
                <a:cs typeface="+mn-ea"/>
                <a:sym typeface="+mn-ea"/>
              </a:rPr>
              <a:t>调研</a:t>
            </a:r>
            <a:endParaRPr lang="zh-CN" altLang="en-US" sz="2400" b="1" spc="-150" dirty="0">
              <a:solidFill>
                <a:prstClr val="black">
                  <a:lumMod val="65000"/>
                  <a:lumOff val="35000"/>
                </a:prstClr>
              </a:solidFill>
              <a:latin typeface="Arial" panose="020B0604020202020204"/>
              <a:ea typeface="微软雅黑" panose="020B0503020204020204" charset="-122"/>
              <a:cs typeface="+mn-ea"/>
              <a:sym typeface="+mn-ea"/>
            </a:endParaRPr>
          </a:p>
        </p:txBody>
      </p:sp>
      <p:sp>
        <p:nvSpPr>
          <p:cNvPr id="15" name="矩形 14"/>
          <p:cNvSpPr/>
          <p:nvPr/>
        </p:nvSpPr>
        <p:spPr>
          <a:xfrm>
            <a:off x="9079848" y="6357699"/>
            <a:ext cx="2910205" cy="245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0" b="1" i="0" u="none" strike="noStrike" kern="1200" cap="none" spc="0" normalizeH="0" baseline="0" noProof="0" dirty="0">
                <a:ln>
                  <a:noFill/>
                </a:ln>
                <a:solidFill>
                  <a:prstClr val="black">
                    <a:lumMod val="65000"/>
                    <a:lumOff val="35000"/>
                  </a:prstClr>
                </a:solidFill>
                <a:effectLst/>
                <a:uLnTx/>
                <a:uFillTx/>
                <a:latin typeface="Arial" panose="020B0604020202020204"/>
                <a:ea typeface="微软雅黑" panose="020B0503020204020204" charset="-122"/>
                <a:cs typeface="+mn-ea"/>
                <a:sym typeface="+mn-lt"/>
              </a:rPr>
              <a:t>CHUNJIAN CO.,LTD ALL RIGHTS RESERVED</a:t>
            </a:r>
            <a:endParaRPr kumimoji="0" lang="zh-CN" altLang="en-US" sz="1000"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p:txBody>
      </p:sp>
      <p:sp>
        <p:nvSpPr>
          <p:cNvPr id="3" name="文本框 2"/>
          <p:cNvSpPr txBox="1"/>
          <p:nvPr/>
        </p:nvSpPr>
        <p:spPr>
          <a:xfrm>
            <a:off x="3345948" y="345695"/>
            <a:ext cx="4278630" cy="52197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Arial" panose="020B0604020202020204"/>
                <a:sym typeface="+mn-lt"/>
              </a:rPr>
              <a:t>宁波春建电子科技有限公司</a:t>
            </a:r>
            <a:endParaRPr kumimoji="0" lang="zh-CN" altLang="en-US" sz="1400" b="1"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Arial" panose="020B0604020202020204"/>
              <a:sym typeface="+mn-lt"/>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Arial" panose="020B0604020202020204"/>
                <a:sym typeface="+mn-lt"/>
              </a:rPr>
              <a:t>Ningbo Chunjian Electronic Technology Co.,Ltd</a:t>
            </a:r>
            <a:endParaRPr kumimoji="0" lang="en-US" altLang="zh-CN" sz="1400" b="1"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Arial" panose="020B0604020202020204"/>
              <a:sym typeface="+mn-lt"/>
            </a:endParaRPr>
          </a:p>
        </p:txBody>
      </p:sp>
      <p:pic>
        <p:nvPicPr>
          <p:cNvPr id="2" name="图片 1" descr="春建汽车 主LOGO 2000x1500"/>
          <p:cNvPicPr>
            <a:picLocks noChangeAspect="1"/>
          </p:cNvPicPr>
          <p:nvPr/>
        </p:nvPicPr>
        <p:blipFill>
          <a:blip r:embed="rId1"/>
          <a:stretch>
            <a:fillRect/>
          </a:stretch>
        </p:blipFill>
        <p:spPr>
          <a:xfrm>
            <a:off x="-287655" y="-833120"/>
            <a:ext cx="3813810" cy="28606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1367155"/>
            <a:ext cx="8633460" cy="3243580"/>
          </a:xfrm>
          <a:prstGeom prst="rect">
            <a:avLst/>
          </a:prstGeom>
        </p:spPr>
      </p:pic>
      <p:sp>
        <p:nvSpPr>
          <p:cNvPr id="3" name="文本框 2"/>
          <p:cNvSpPr txBox="1"/>
          <p:nvPr/>
        </p:nvSpPr>
        <p:spPr>
          <a:xfrm>
            <a:off x="209550" y="111760"/>
            <a:ext cx="3900805" cy="368300"/>
          </a:xfrm>
          <a:prstGeom prst="rect">
            <a:avLst/>
          </a:prstGeom>
          <a:noFill/>
        </p:spPr>
        <p:txBody>
          <a:bodyPr wrap="square" rtlCol="0">
            <a:spAutoFit/>
          </a:bodyPr>
          <a:p>
            <a:r>
              <a:rPr lang="en-US" altLang="zh-CN" b="1"/>
              <a:t>ST-LSTM (preRNN(</a:t>
            </a:r>
            <a:r>
              <a:rPr lang="zh-CN" altLang="en-US" b="1"/>
              <a:t>预测</a:t>
            </a:r>
            <a:r>
              <a:rPr lang="en-US" altLang="zh-CN" b="1"/>
              <a:t>RNN))</a:t>
            </a:r>
            <a:endParaRPr lang="en-US" altLang="zh-CN" b="1"/>
          </a:p>
        </p:txBody>
      </p:sp>
      <p:sp>
        <p:nvSpPr>
          <p:cNvPr id="5" name="文本框 4"/>
          <p:cNvSpPr txBox="1"/>
          <p:nvPr/>
        </p:nvSpPr>
        <p:spPr>
          <a:xfrm>
            <a:off x="209550" y="480060"/>
            <a:ext cx="11854815" cy="1198880"/>
          </a:xfrm>
          <a:prstGeom prst="rect">
            <a:avLst/>
          </a:prstGeom>
          <a:noFill/>
        </p:spPr>
        <p:txBody>
          <a:bodyPr wrap="square" rtlCol="0">
            <a:spAutoFit/>
          </a:bodyPr>
          <a:p>
            <a:pPr fontAlgn="auto">
              <a:lnSpc>
                <a:spcPct val="150000"/>
              </a:lnSpc>
            </a:pPr>
            <a:r>
              <a:rPr lang="zh-CN" altLang="en-US" sz="1600" b="1"/>
              <a:t>概念理解：</a:t>
            </a:r>
            <a:r>
              <a:rPr lang="en-US" altLang="zh-CN" sz="1600">
                <a:sym typeface="+mn-ea"/>
              </a:rPr>
              <a:t>ST-LSTM</a:t>
            </a:r>
            <a:r>
              <a:rPr lang="zh-CN" altLang="en-US" sz="1600">
                <a:sym typeface="+mn-ea"/>
              </a:rPr>
              <a:t>指的是新的时空LSTM(ST-LSTM)同时提取和记忆空间和时间表示的单元；</a:t>
            </a:r>
            <a:r>
              <a:rPr lang="en-US" altLang="zh-CN" sz="1600">
                <a:sym typeface="+mn-ea"/>
              </a:rPr>
              <a:t>preRNN</a:t>
            </a:r>
            <a:r>
              <a:rPr lang="zh-CN" altLang="en-US" sz="1600">
                <a:sym typeface="+mn-ea"/>
              </a:rPr>
              <a:t>由</a:t>
            </a:r>
            <a:r>
              <a:rPr lang="en-US" altLang="zh-CN" sz="1600">
                <a:sym typeface="+mn-ea"/>
              </a:rPr>
              <a:t>ST-LSTM</a:t>
            </a:r>
            <a:r>
              <a:rPr lang="zh-CN" altLang="en-US" sz="1600">
                <a:sym typeface="+mn-ea"/>
              </a:rPr>
              <a:t>单元组成的网络框架。</a:t>
            </a:r>
            <a:r>
              <a:rPr lang="zh-CN" altLang="en-US" sz="1600" b="1">
                <a:sym typeface="+mn-ea"/>
              </a:rPr>
              <a:t>时空序列的预测学习的目的</a:t>
            </a:r>
            <a:r>
              <a:rPr lang="zh-CN" altLang="en-US" sz="1600">
                <a:sym typeface="+mn-ea"/>
              </a:rPr>
              <a:t>是通过学习历史帧来生成未来的图像，其中空间表现和时间变化是两个关键的结构。</a:t>
            </a:r>
            <a:endParaRPr lang="zh-CN" altLang="en-US" sz="1600">
              <a:sym typeface="+mn-ea"/>
            </a:endParaRPr>
          </a:p>
          <a:p>
            <a:pPr fontAlgn="auto">
              <a:lnSpc>
                <a:spcPct val="150000"/>
              </a:lnSpc>
            </a:pPr>
            <a:endParaRPr lang="zh-CN" altLang="en-US" sz="1600">
              <a:sym typeface="+mn-ea"/>
            </a:endParaRPr>
          </a:p>
        </p:txBody>
      </p:sp>
      <p:sp>
        <p:nvSpPr>
          <p:cNvPr id="6" name="文本框 5"/>
          <p:cNvSpPr txBox="1"/>
          <p:nvPr/>
        </p:nvSpPr>
        <p:spPr>
          <a:xfrm>
            <a:off x="1455420" y="4463415"/>
            <a:ext cx="2299970" cy="337185"/>
          </a:xfrm>
          <a:prstGeom prst="rect">
            <a:avLst/>
          </a:prstGeom>
          <a:noFill/>
        </p:spPr>
        <p:txBody>
          <a:bodyPr wrap="square" rtlCol="0">
            <a:spAutoFit/>
          </a:bodyPr>
          <a:p>
            <a:r>
              <a:rPr lang="en-US" altLang="zh-CN" sz="1600"/>
              <a:t>ST-LSTM</a:t>
            </a:r>
            <a:r>
              <a:rPr lang="zh-CN" altLang="en-US" sz="1600"/>
              <a:t>单元</a:t>
            </a:r>
            <a:r>
              <a:rPr lang="en-US" altLang="zh-CN" sz="1600"/>
              <a:t>(</a:t>
            </a:r>
            <a:r>
              <a:rPr lang="zh-CN" altLang="en-US" sz="1600"/>
              <a:t>神经元</a:t>
            </a:r>
            <a:r>
              <a:rPr lang="en-US" altLang="zh-CN" sz="1600"/>
              <a:t>)</a:t>
            </a:r>
            <a:endParaRPr lang="en-US" altLang="zh-CN" sz="1600"/>
          </a:p>
        </p:txBody>
      </p:sp>
      <p:sp>
        <p:nvSpPr>
          <p:cNvPr id="8" name="文本框 7"/>
          <p:cNvSpPr txBox="1"/>
          <p:nvPr/>
        </p:nvSpPr>
        <p:spPr>
          <a:xfrm>
            <a:off x="5781040" y="4463415"/>
            <a:ext cx="1925955" cy="337185"/>
          </a:xfrm>
          <a:prstGeom prst="rect">
            <a:avLst/>
          </a:prstGeom>
          <a:noFill/>
        </p:spPr>
        <p:txBody>
          <a:bodyPr wrap="square" rtlCol="0">
            <a:spAutoFit/>
          </a:bodyPr>
          <a:p>
            <a:r>
              <a:rPr lang="en-US" sz="1600"/>
              <a:t>preRNN</a:t>
            </a:r>
            <a:r>
              <a:rPr lang="zh-CN" altLang="en-US" sz="1600"/>
              <a:t>网络框架</a:t>
            </a:r>
            <a:endParaRPr lang="zh-CN" altLang="en-US" sz="1600"/>
          </a:p>
        </p:txBody>
      </p:sp>
      <p:pic>
        <p:nvPicPr>
          <p:cNvPr id="9" name="图片 8"/>
          <p:cNvPicPr>
            <a:picLocks noChangeAspect="1"/>
          </p:cNvPicPr>
          <p:nvPr/>
        </p:nvPicPr>
        <p:blipFill>
          <a:blip r:embed="rId2"/>
          <a:stretch>
            <a:fillRect/>
          </a:stretch>
        </p:blipFill>
        <p:spPr>
          <a:xfrm>
            <a:off x="9446260" y="1310005"/>
            <a:ext cx="2541905" cy="3341370"/>
          </a:xfrm>
          <a:prstGeom prst="rect">
            <a:avLst/>
          </a:prstGeom>
        </p:spPr>
      </p:pic>
      <p:sp>
        <p:nvSpPr>
          <p:cNvPr id="11" name="文本框 10"/>
          <p:cNvSpPr txBox="1"/>
          <p:nvPr/>
        </p:nvSpPr>
        <p:spPr>
          <a:xfrm>
            <a:off x="10038080" y="4463415"/>
            <a:ext cx="1103630" cy="337185"/>
          </a:xfrm>
          <a:prstGeom prst="rect">
            <a:avLst/>
          </a:prstGeom>
          <a:noFill/>
        </p:spPr>
        <p:txBody>
          <a:bodyPr wrap="square" rtlCol="0">
            <a:spAutoFit/>
          </a:bodyPr>
          <a:p>
            <a:r>
              <a:rPr lang="zh-CN" altLang="en-US" sz="1600"/>
              <a:t>堆叠</a:t>
            </a:r>
            <a:r>
              <a:rPr lang="en-US" altLang="zh-CN" sz="1600"/>
              <a:t>LSTM</a:t>
            </a:r>
            <a:endParaRPr lang="en-US" altLang="zh-CN" sz="1600"/>
          </a:p>
        </p:txBody>
      </p:sp>
      <p:sp>
        <p:nvSpPr>
          <p:cNvPr id="14" name="文本框 13"/>
          <p:cNvSpPr txBox="1"/>
          <p:nvPr/>
        </p:nvSpPr>
        <p:spPr>
          <a:xfrm>
            <a:off x="209550" y="4800600"/>
            <a:ext cx="2070735" cy="337185"/>
          </a:xfrm>
          <a:prstGeom prst="rect">
            <a:avLst/>
          </a:prstGeom>
          <a:noFill/>
        </p:spPr>
        <p:txBody>
          <a:bodyPr wrap="square" rtlCol="0">
            <a:spAutoFit/>
          </a:bodyPr>
          <a:p>
            <a:r>
              <a:rPr lang="en-US" altLang="zh-CN" sz="1600" b="1"/>
              <a:t>ST-LSTM</a:t>
            </a:r>
            <a:r>
              <a:rPr lang="zh-CN" altLang="en-US" sz="1600" b="1"/>
              <a:t>计算公式</a:t>
            </a:r>
            <a:endParaRPr lang="zh-CN" altLang="en-US" sz="1600" b="1"/>
          </a:p>
        </p:txBody>
      </p:sp>
      <p:pic>
        <p:nvPicPr>
          <p:cNvPr id="15" name="图片 14"/>
          <p:cNvPicPr>
            <a:picLocks noChangeAspect="1"/>
          </p:cNvPicPr>
          <p:nvPr/>
        </p:nvPicPr>
        <p:blipFill>
          <a:blip r:embed="rId3"/>
          <a:stretch>
            <a:fillRect/>
          </a:stretch>
        </p:blipFill>
        <p:spPr>
          <a:xfrm>
            <a:off x="681355" y="5137785"/>
            <a:ext cx="3848100" cy="1762125"/>
          </a:xfrm>
          <a:prstGeom prst="rect">
            <a:avLst/>
          </a:prstGeom>
        </p:spPr>
      </p:pic>
      <p:pic>
        <p:nvPicPr>
          <p:cNvPr id="16" name="图片 15"/>
          <p:cNvPicPr>
            <a:picLocks noChangeAspect="1"/>
          </p:cNvPicPr>
          <p:nvPr/>
        </p:nvPicPr>
        <p:blipFill>
          <a:blip r:embed="rId4"/>
          <a:stretch>
            <a:fillRect/>
          </a:stretch>
        </p:blipFill>
        <p:spPr>
          <a:xfrm>
            <a:off x="4529455" y="4957445"/>
            <a:ext cx="5142865" cy="1942465"/>
          </a:xfrm>
          <a:prstGeom prst="rect">
            <a:avLst/>
          </a:prstGeom>
        </p:spPr>
      </p:pic>
      <p:sp>
        <p:nvSpPr>
          <p:cNvPr id="17" name="燕尾形 16"/>
          <p:cNvSpPr/>
          <p:nvPr/>
        </p:nvSpPr>
        <p:spPr>
          <a:xfrm rot="10800000">
            <a:off x="8510270" y="2700655"/>
            <a:ext cx="862965" cy="33655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5885" y="167640"/>
            <a:ext cx="2607310" cy="368300"/>
          </a:xfrm>
          <a:prstGeom prst="rect">
            <a:avLst/>
          </a:prstGeom>
          <a:noFill/>
        </p:spPr>
        <p:txBody>
          <a:bodyPr wrap="square" rtlCol="0" anchor="t">
            <a:spAutoFit/>
          </a:bodyPr>
          <a:p>
            <a:r>
              <a:rPr lang="zh-CN" altLang="en-US" b="1"/>
              <a:t> ConvLSTM和ConvGRU</a:t>
            </a:r>
            <a:endParaRPr lang="zh-CN" altLang="en-US" b="1"/>
          </a:p>
        </p:txBody>
      </p:sp>
      <p:pic>
        <p:nvPicPr>
          <p:cNvPr id="102" name="图片 101"/>
          <p:cNvPicPr/>
          <p:nvPr/>
        </p:nvPicPr>
        <p:blipFill>
          <a:blip r:embed="rId1"/>
          <a:stretch>
            <a:fillRect/>
          </a:stretch>
        </p:blipFill>
        <p:spPr>
          <a:xfrm>
            <a:off x="191770" y="1136650"/>
            <a:ext cx="4354830" cy="3523615"/>
          </a:xfrm>
          <a:prstGeom prst="rect">
            <a:avLst/>
          </a:prstGeom>
          <a:noFill/>
          <a:ln w="9525">
            <a:noFill/>
          </a:ln>
        </p:spPr>
      </p:pic>
      <p:pic>
        <p:nvPicPr>
          <p:cNvPr id="3" name="图片 2"/>
          <p:cNvPicPr>
            <a:picLocks noChangeAspect="1"/>
          </p:cNvPicPr>
          <p:nvPr/>
        </p:nvPicPr>
        <p:blipFill>
          <a:blip r:embed="rId2"/>
          <a:stretch>
            <a:fillRect/>
          </a:stretch>
        </p:blipFill>
        <p:spPr>
          <a:xfrm>
            <a:off x="4628515" y="1383665"/>
            <a:ext cx="7021195" cy="3331845"/>
          </a:xfrm>
          <a:prstGeom prst="rect">
            <a:avLst/>
          </a:prstGeom>
        </p:spPr>
      </p:pic>
      <p:sp>
        <p:nvSpPr>
          <p:cNvPr id="6" name="文本框 5"/>
          <p:cNvSpPr txBox="1"/>
          <p:nvPr/>
        </p:nvSpPr>
        <p:spPr>
          <a:xfrm>
            <a:off x="287655" y="652145"/>
            <a:ext cx="10811510" cy="337185"/>
          </a:xfrm>
          <a:prstGeom prst="rect">
            <a:avLst/>
          </a:prstGeom>
          <a:noFill/>
        </p:spPr>
        <p:txBody>
          <a:bodyPr wrap="square" rtlCol="0">
            <a:spAutoFit/>
          </a:bodyPr>
          <a:p>
            <a:r>
              <a:rPr lang="zh-CN" altLang="en-US" sz="1600">
                <a:sym typeface="+mn-ea"/>
              </a:rPr>
              <a:t>ConvLSTM和ConvGRU是将卷积神经网络与</a:t>
            </a:r>
            <a:r>
              <a:rPr lang="en-US" altLang="zh-CN" sz="1600">
                <a:sym typeface="+mn-ea"/>
              </a:rPr>
              <a:t>LSTM</a:t>
            </a:r>
            <a:r>
              <a:rPr lang="zh-CN" altLang="en-US" sz="1600">
                <a:sym typeface="+mn-ea"/>
              </a:rPr>
              <a:t>进行融合，以图像被卷积得到的结果作为输入。</a:t>
            </a:r>
            <a:endParaRPr lang="zh-CN" altLang="en-US" sz="1600">
              <a:sym typeface="+mn-ea"/>
            </a:endParaRPr>
          </a:p>
        </p:txBody>
      </p:sp>
      <p:sp>
        <p:nvSpPr>
          <p:cNvPr id="8" name="文本框 7"/>
          <p:cNvSpPr txBox="1"/>
          <p:nvPr/>
        </p:nvSpPr>
        <p:spPr>
          <a:xfrm>
            <a:off x="363855" y="4952365"/>
            <a:ext cx="11539220" cy="829945"/>
          </a:xfrm>
          <a:prstGeom prst="rect">
            <a:avLst/>
          </a:prstGeom>
          <a:noFill/>
        </p:spPr>
        <p:txBody>
          <a:bodyPr wrap="square" rtlCol="0">
            <a:spAutoFit/>
          </a:bodyPr>
          <a:p>
            <a:r>
              <a:rPr lang="zh-CN" altLang="en-US" sz="1600"/>
              <a:t>注：</a:t>
            </a:r>
            <a:r>
              <a:rPr lang="en-US" altLang="zh-CN" sz="1600"/>
              <a:t>ConvGRU</a:t>
            </a:r>
            <a:r>
              <a:rPr lang="zh-CN" altLang="en-US" sz="1600"/>
              <a:t>公式推导根据</a:t>
            </a:r>
            <a:r>
              <a:rPr lang="en-US" altLang="zh-CN" sz="1600"/>
              <a:t>ConvLSTM</a:t>
            </a:r>
            <a:r>
              <a:rPr lang="zh-CN" altLang="en-US" sz="1600"/>
              <a:t>类推</a:t>
            </a:r>
            <a:endParaRPr lang="zh-CN" altLang="en-US" sz="1600"/>
          </a:p>
          <a:p>
            <a:endParaRPr lang="zh-CN" altLang="en-US" sz="1600"/>
          </a:p>
          <a:p>
            <a:r>
              <a:rPr lang="zh-CN" altLang="en-US" sz="1600"/>
              <a:t>关于</a:t>
            </a:r>
            <a:r>
              <a:rPr lang="en-US" altLang="zh-CN" sz="1600"/>
              <a:t>LSTM</a:t>
            </a:r>
            <a:r>
              <a:rPr lang="zh-CN" altLang="en-US" sz="1600"/>
              <a:t>网络变种的理解，关键点在于能够理解</a:t>
            </a:r>
            <a:r>
              <a:rPr lang="en-US" altLang="zh-CN" sz="1600"/>
              <a:t>LSTM</a:t>
            </a:r>
            <a:r>
              <a:rPr lang="zh-CN" altLang="en-US" sz="1600"/>
              <a:t>单元的公式推导，所有变种</a:t>
            </a:r>
            <a:r>
              <a:rPr lang="zh-CN" altLang="en-US" sz="1600"/>
              <a:t>以此类推</a:t>
            </a:r>
            <a:endParaRPr lang="zh-CN" altLang="en-US" sz="16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春建汽车 主LOGO 2000x1500"/>
          <p:cNvPicPr>
            <a:picLocks noChangeAspect="1"/>
          </p:cNvPicPr>
          <p:nvPr/>
        </p:nvPicPr>
        <p:blipFill>
          <a:blip r:embed="rId1"/>
          <a:stretch>
            <a:fillRect/>
          </a:stretch>
        </p:blipFill>
        <p:spPr>
          <a:xfrm>
            <a:off x="-287655" y="-833120"/>
            <a:ext cx="3813810" cy="2860675"/>
          </a:xfrm>
          <a:prstGeom prst="rect">
            <a:avLst/>
          </a:prstGeom>
        </p:spPr>
      </p:pic>
      <p:pic>
        <p:nvPicPr>
          <p:cNvPr id="13" name="图片 12" descr="春建汽车 主LOGO 2000x1500"/>
          <p:cNvPicPr>
            <a:picLocks noChangeAspect="1"/>
          </p:cNvPicPr>
          <p:nvPr/>
        </p:nvPicPr>
        <p:blipFill>
          <a:blip r:embed="rId1"/>
          <a:stretch>
            <a:fillRect/>
          </a:stretch>
        </p:blipFill>
        <p:spPr>
          <a:xfrm>
            <a:off x="-287655" y="-833120"/>
            <a:ext cx="3813810" cy="2860675"/>
          </a:xfrm>
          <a:prstGeom prst="rect">
            <a:avLst/>
          </a:prstGeom>
        </p:spPr>
      </p:pic>
      <p:sp>
        <p:nvSpPr>
          <p:cNvPr id="3" name="文本框 2"/>
          <p:cNvSpPr txBox="1"/>
          <p:nvPr/>
        </p:nvSpPr>
        <p:spPr>
          <a:xfrm>
            <a:off x="67945" y="986155"/>
            <a:ext cx="3646805" cy="398780"/>
          </a:xfrm>
          <a:prstGeom prst="rect">
            <a:avLst/>
          </a:prstGeom>
          <a:noFill/>
        </p:spPr>
        <p:txBody>
          <a:bodyPr wrap="none" rtlCol="0" anchor="t">
            <a:spAutoFit/>
          </a:bodyPr>
          <a:p>
            <a:pPr marL="285750" indent="-285750" fontAlgn="auto">
              <a:lnSpc>
                <a:spcPct val="100000"/>
              </a:lnSpc>
              <a:buFont typeface="Arial" panose="020B0604020202020204" pitchFamily="34" charset="0"/>
              <a:buChar char="•"/>
            </a:pPr>
            <a:r>
              <a:rPr lang="zh-CN" altLang="en-US" sz="2000" b="1">
                <a:sym typeface="+mn-ea"/>
              </a:rPr>
              <a:t>LSTM的性能评定与优化方案</a:t>
            </a:r>
            <a:endParaRPr lang="zh-CN" altLang="en-US" sz="2000" b="1">
              <a:sym typeface="+mn-ea"/>
            </a:endParaRPr>
          </a:p>
        </p:txBody>
      </p:sp>
      <p:sp>
        <p:nvSpPr>
          <p:cNvPr id="5" name="文本框 4"/>
          <p:cNvSpPr txBox="1"/>
          <p:nvPr/>
        </p:nvSpPr>
        <p:spPr>
          <a:xfrm>
            <a:off x="479425" y="1306830"/>
            <a:ext cx="11415395" cy="1198880"/>
          </a:xfrm>
          <a:prstGeom prst="rect">
            <a:avLst/>
          </a:prstGeom>
          <a:noFill/>
        </p:spPr>
        <p:txBody>
          <a:bodyPr wrap="square" rtlCol="0" anchor="t">
            <a:spAutoFit/>
          </a:bodyPr>
          <a:p>
            <a:pPr fontAlgn="auto">
              <a:lnSpc>
                <a:spcPct val="150000"/>
              </a:lnSpc>
            </a:pPr>
            <a:r>
              <a:rPr lang="zh-CN" altLang="en-US" sz="1600"/>
              <a:t>LSTM预测时间序列的主要限制之一是该模型在很大程度上取决于逐步的预测。</a:t>
            </a:r>
            <a:endParaRPr lang="zh-CN" altLang="en-US" sz="1600"/>
          </a:p>
          <a:p>
            <a:pPr fontAlgn="auto">
              <a:lnSpc>
                <a:spcPct val="150000"/>
              </a:lnSpc>
            </a:pPr>
            <a:r>
              <a:rPr lang="zh-CN" altLang="en-US" sz="1600"/>
              <a:t>LSTM需要大量数据才能对其进行正确训练。</a:t>
            </a:r>
            <a:endParaRPr lang="zh-CN" altLang="en-US" sz="1600"/>
          </a:p>
          <a:p>
            <a:pPr fontAlgn="auto">
              <a:lnSpc>
                <a:spcPct val="150000"/>
              </a:lnSpc>
            </a:pPr>
            <a:r>
              <a:rPr lang="zh-CN" altLang="en-US" sz="1600"/>
              <a:t>它们具有快速适应趋势中急剧变化的固有能力。</a:t>
            </a:r>
            <a:endParaRPr lang="zh-CN" altLang="en-US" sz="1600"/>
          </a:p>
        </p:txBody>
      </p:sp>
      <p:sp>
        <p:nvSpPr>
          <p:cNvPr id="6" name="文本框 5"/>
          <p:cNvSpPr txBox="1"/>
          <p:nvPr/>
        </p:nvSpPr>
        <p:spPr>
          <a:xfrm>
            <a:off x="334645" y="2505710"/>
            <a:ext cx="4964430" cy="368300"/>
          </a:xfrm>
          <a:prstGeom prst="rect">
            <a:avLst/>
          </a:prstGeom>
          <a:noFill/>
        </p:spPr>
        <p:txBody>
          <a:bodyPr wrap="square" rtlCol="0">
            <a:spAutoFit/>
          </a:bodyPr>
          <a:p>
            <a:r>
              <a:rPr lang="en-US" altLang="zh-CN" b="1"/>
              <a:t>LSTM</a:t>
            </a:r>
            <a:r>
              <a:rPr lang="zh-CN" altLang="en-US" b="1"/>
              <a:t>在不同深度学习框架的速度分析</a:t>
            </a:r>
            <a:endParaRPr lang="zh-CN" altLang="en-US" b="1"/>
          </a:p>
        </p:txBody>
      </p:sp>
      <p:sp>
        <p:nvSpPr>
          <p:cNvPr id="8" name="文本框 7"/>
          <p:cNvSpPr txBox="1"/>
          <p:nvPr/>
        </p:nvSpPr>
        <p:spPr>
          <a:xfrm>
            <a:off x="479425" y="2874010"/>
            <a:ext cx="11414760" cy="829945"/>
          </a:xfrm>
          <a:prstGeom prst="rect">
            <a:avLst/>
          </a:prstGeom>
          <a:noFill/>
        </p:spPr>
        <p:txBody>
          <a:bodyPr wrap="square" rtlCol="0">
            <a:spAutoFit/>
          </a:bodyPr>
          <a:p>
            <a:r>
              <a:rPr lang="zh-CN" altLang="en-US" sz="1600"/>
              <a:t>对比的深度学习框架包括PyTorch、TensorFlow、Lasagne和Keras对比，LSTM实现包括cuDNN LSTM、fused LSTM变式和优化较少但更灵活的LSTM基础实现。</a:t>
            </a:r>
            <a:endParaRPr lang="zh-CN" altLang="en-US" sz="1600"/>
          </a:p>
          <a:p>
            <a:endParaRPr lang="en-US" altLang="zh-CN" sz="1600">
              <a:sym typeface="+mn-ea"/>
            </a:endParaRPr>
          </a:p>
        </p:txBody>
      </p:sp>
      <p:graphicFrame>
        <p:nvGraphicFramePr>
          <p:cNvPr id="9" name="表格 8"/>
          <p:cNvGraphicFramePr/>
          <p:nvPr>
            <p:custDataLst>
              <p:tags r:id="rId2"/>
            </p:custDataLst>
          </p:nvPr>
        </p:nvGraphicFramePr>
        <p:xfrm>
          <a:off x="640715" y="3492500"/>
          <a:ext cx="10824845" cy="3054350"/>
        </p:xfrm>
        <a:graphic>
          <a:graphicData uri="http://schemas.openxmlformats.org/drawingml/2006/table">
            <a:tbl>
              <a:tblPr firstRow="1" bandRow="1">
                <a:tableStyleId>{5C22544A-7EE6-4342-B048-85BDC9FD1C3A}</a:tableStyleId>
              </a:tblPr>
              <a:tblGrid>
                <a:gridCol w="1478915"/>
                <a:gridCol w="2550795"/>
                <a:gridCol w="6795135"/>
              </a:tblGrid>
              <a:tr h="367030">
                <a:tc>
                  <a:txBody>
                    <a:bodyPr/>
                    <a:p>
                      <a:pPr indent="0" algn="ctr">
                        <a:buNone/>
                      </a:pPr>
                      <a:r>
                        <a:rPr lang="zh-CN" sz="1400" b="1">
                          <a:solidFill>
                            <a:srgbClr val="24292F"/>
                          </a:solidFill>
                          <a:latin typeface="Arial" panose="020B0604020202020204" pitchFamily="34" charset="0"/>
                          <a:ea typeface="宋体" panose="02010600030101010101" pitchFamily="2" charset="-122"/>
                        </a:rPr>
                        <a:t>深度学习框架</a:t>
                      </a:r>
                      <a:endParaRPr lang="en-US" altLang="en-US" sz="1400" b="1">
                        <a:solidFill>
                          <a:srgbClr val="24292F"/>
                        </a:solidFill>
                        <a:latin typeface="宋体" panose="02010600030101010101"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lgn="ctr">
                        <a:buNone/>
                      </a:pPr>
                      <a:r>
                        <a:rPr lang="en-US" sz="1400" b="1">
                          <a:solidFill>
                            <a:srgbClr val="24292F"/>
                          </a:solidFill>
                          <a:latin typeface="Consolas" panose="020B0609020204030204" charset="-122"/>
                        </a:rPr>
                        <a:t>LSTM</a:t>
                      </a:r>
                      <a:r>
                        <a:rPr lang="en-US" sz="1400" b="1">
                          <a:solidFill>
                            <a:srgbClr val="24292F"/>
                          </a:solidFill>
                          <a:latin typeface="宋体" panose="02010600030101010101" pitchFamily="2" charset="-122"/>
                        </a:rPr>
                        <a:t>实现</a:t>
                      </a:r>
                      <a:r>
                        <a:rPr lang="en-US" sz="1400" b="1">
                          <a:solidFill>
                            <a:srgbClr val="24292F"/>
                          </a:solidFill>
                          <a:latin typeface="Consolas" panose="020B0609020204030204" charset="-122"/>
                        </a:rPr>
                        <a:t>API</a:t>
                      </a:r>
                      <a:endParaRPr lang="en-US" altLang="en-US" sz="1400" b="1">
                        <a:solidFill>
                          <a:srgbClr val="24292F"/>
                        </a:solidFill>
                        <a:latin typeface="Consolas" panose="020B0609020204030204"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lgn="ctr">
                        <a:buNone/>
                      </a:pPr>
                      <a:r>
                        <a:rPr lang="zh-CN" sz="1400" b="1">
                          <a:solidFill>
                            <a:srgbClr val="24292F"/>
                          </a:solidFill>
                          <a:latin typeface="Arial" panose="020B0604020202020204" pitchFamily="34" charset="0"/>
                          <a:ea typeface="宋体" panose="02010600030101010101" pitchFamily="2" charset="-122"/>
                        </a:rPr>
                        <a:t>解释</a:t>
                      </a:r>
                      <a:endParaRPr lang="en-US" altLang="en-US" sz="1400" b="1">
                        <a:solidFill>
                          <a:srgbClr val="24292F"/>
                        </a:solidFill>
                        <a:latin typeface="宋体" panose="02010600030101010101"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r h="282575">
                <a:tc>
                  <a:txBody>
                    <a:bodyPr/>
                    <a:p>
                      <a:pPr indent="0">
                        <a:buNone/>
                      </a:pPr>
                      <a:r>
                        <a:rPr lang="en-US" sz="1200" b="0">
                          <a:solidFill>
                            <a:srgbClr val="24292F"/>
                          </a:solidFill>
                          <a:latin typeface="Segoe UI" panose="020B0502040204020203" charset="-122"/>
                        </a:rPr>
                        <a:t>PyTorch</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0000FF"/>
                          </a:solidFill>
                          <a:latin typeface="Consolas" panose="020B0609020204030204" charset="-122"/>
                          <a:hlinkClick r:id="rId3" tooltip="https://github.com/stefbraun/rnn_benchmarks/blob/master/1x320-LSTM/bench_pytorch_LSTMCell-basic.py"/>
                        </a:rPr>
                        <a:t>LSTMCell-basic</a:t>
                      </a:r>
                      <a:endParaRPr lang="en-US" altLang="en-US" sz="1200" b="0">
                        <a:solidFill>
                          <a:srgbClr val="24292F"/>
                        </a:solidFill>
                        <a:latin typeface="Consolas" panose="020B0609020204030204"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zh-CN" sz="1200" b="0">
                          <a:solidFill>
                            <a:srgbClr val="24292F"/>
                          </a:solidFill>
                          <a:latin typeface="Arial" panose="020B0604020202020204" pitchFamily="34" charset="0"/>
                          <a:ea typeface="宋体" panose="02010600030101010101" pitchFamily="2" charset="-122"/>
                        </a:rPr>
                        <a:t>自定义代码，纯</a:t>
                      </a:r>
                      <a:r>
                        <a:rPr lang="en-US" sz="1200" b="0">
                          <a:solidFill>
                            <a:srgbClr val="24292F"/>
                          </a:solidFill>
                          <a:latin typeface="Segoe UI" panose="020B0502040204020203" charset="-122"/>
                        </a:rPr>
                        <a:t>PyTorch</a:t>
                      </a:r>
                      <a:r>
                        <a:rPr lang="en-US" sz="1200" b="0">
                          <a:solidFill>
                            <a:srgbClr val="24292F"/>
                          </a:solidFill>
                          <a:latin typeface="宋体" panose="02010600030101010101" pitchFamily="2" charset="-122"/>
                        </a:rPr>
                        <a:t>实现，易于修改。使用</a:t>
                      </a:r>
                      <a:r>
                        <a:rPr lang="en-US" sz="1200" b="0">
                          <a:solidFill>
                            <a:srgbClr val="24292F"/>
                          </a:solidFill>
                          <a:latin typeface="Segoe UI" panose="020B0502040204020203" charset="-122"/>
                        </a:rPr>
                        <a:t>Python</a:t>
                      </a:r>
                      <a:r>
                        <a:rPr lang="en-US" sz="1200" b="0">
                          <a:solidFill>
                            <a:srgbClr val="24292F"/>
                          </a:solidFill>
                          <a:latin typeface="宋体" panose="02010600030101010101" pitchFamily="2" charset="-122"/>
                        </a:rPr>
                        <a:t>循环随时间</a:t>
                      </a:r>
                      <a:r>
                        <a:rPr lang="en-US" sz="1200" b="0">
                          <a:solidFill>
                            <a:srgbClr val="24292F"/>
                          </a:solidFill>
                          <a:latin typeface="Consolas" panose="020B0609020204030204" charset="-122"/>
                        </a:rPr>
                        <a:t>for</a:t>
                      </a:r>
                      <a:r>
                        <a:rPr lang="en-US" sz="1200" b="0">
                          <a:solidFill>
                            <a:srgbClr val="24292F"/>
                          </a:solidFill>
                          <a:latin typeface="宋体" panose="02010600030101010101" pitchFamily="2" charset="-122"/>
                        </a:rPr>
                        <a:t>循环</a:t>
                      </a:r>
                      <a:endParaRPr lang="en-US" altLang="en-US" sz="1200" b="0">
                        <a:solidFill>
                          <a:srgbClr val="24292F"/>
                        </a:solidFill>
                        <a:latin typeface="宋体" panose="02010600030101010101"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r h="267970">
                <a:tc>
                  <a:txBody>
                    <a:bodyPr/>
                    <a:p>
                      <a:pPr indent="0">
                        <a:buNone/>
                      </a:pPr>
                      <a:r>
                        <a:rPr lang="en-US" sz="1200" b="0">
                          <a:solidFill>
                            <a:srgbClr val="24292F"/>
                          </a:solidFill>
                          <a:latin typeface="Segoe UI" panose="020B0502040204020203" charset="-122"/>
                        </a:rPr>
                        <a:t>PyTorch</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0000FF"/>
                          </a:solidFill>
                          <a:latin typeface="Consolas" panose="020B0609020204030204" charset="-122"/>
                          <a:hlinkClick r:id="rId4"/>
                        </a:rPr>
                        <a:t>LSTMCell-fused</a:t>
                      </a:r>
                      <a:endParaRPr lang="en-US" altLang="en-US" sz="1200" b="0">
                        <a:solidFill>
                          <a:srgbClr val="24292F"/>
                        </a:solidFill>
                        <a:latin typeface="Consolas" panose="020B0609020204030204"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zh-CN" sz="1200" b="0">
                          <a:solidFill>
                            <a:srgbClr val="24292F"/>
                          </a:solidFill>
                          <a:latin typeface="Arial" panose="020B0604020202020204" pitchFamily="34" charset="0"/>
                          <a:ea typeface="宋体" panose="02010600030101010101" pitchFamily="2" charset="-122"/>
                        </a:rPr>
                        <a:t>具有针对单个时间步长的优化内核的</a:t>
                      </a:r>
                      <a:r>
                        <a:rPr lang="en-US" sz="1200" b="0">
                          <a:solidFill>
                            <a:srgbClr val="24292F"/>
                          </a:solidFill>
                          <a:latin typeface="Segoe UI" panose="020B0502040204020203" charset="-122"/>
                        </a:rPr>
                        <a:t>LSTM</a:t>
                      </a:r>
                      <a:r>
                        <a:rPr lang="en-US" sz="1200" b="0">
                          <a:solidFill>
                            <a:srgbClr val="24292F"/>
                          </a:solidFill>
                          <a:latin typeface="宋体" panose="02010600030101010101" pitchFamily="2" charset="-122"/>
                        </a:rPr>
                        <a:t>。使用</a:t>
                      </a:r>
                      <a:r>
                        <a:rPr lang="en-US" sz="1200" b="0">
                          <a:solidFill>
                            <a:srgbClr val="24292F"/>
                          </a:solidFill>
                          <a:latin typeface="Segoe UI" panose="020B0502040204020203" charset="-122"/>
                        </a:rPr>
                        <a:t>Python</a:t>
                      </a:r>
                      <a:r>
                        <a:rPr lang="en-US" sz="1200" b="0">
                          <a:solidFill>
                            <a:srgbClr val="24292F"/>
                          </a:solidFill>
                          <a:latin typeface="宋体" panose="02010600030101010101" pitchFamily="2" charset="-122"/>
                        </a:rPr>
                        <a:t>循环随时间</a:t>
                      </a:r>
                      <a:r>
                        <a:rPr lang="en-US" sz="1200" b="0">
                          <a:solidFill>
                            <a:srgbClr val="24292F"/>
                          </a:solidFill>
                          <a:latin typeface="Consolas" panose="020B0609020204030204" charset="-122"/>
                        </a:rPr>
                        <a:t>for</a:t>
                      </a:r>
                      <a:r>
                        <a:rPr lang="en-US" sz="1200" b="0">
                          <a:solidFill>
                            <a:srgbClr val="24292F"/>
                          </a:solidFill>
                          <a:latin typeface="宋体" panose="02010600030101010101" pitchFamily="2" charset="-122"/>
                        </a:rPr>
                        <a:t>循环</a:t>
                      </a:r>
                      <a:endParaRPr lang="en-US" altLang="en-US" sz="1200" b="0">
                        <a:solidFill>
                          <a:srgbClr val="24292F"/>
                        </a:solidFill>
                        <a:latin typeface="宋体" panose="02010600030101010101"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r h="324485">
                <a:tc>
                  <a:txBody>
                    <a:bodyPr/>
                    <a:p>
                      <a:pPr indent="0">
                        <a:buNone/>
                      </a:pPr>
                      <a:r>
                        <a:rPr lang="en-US" sz="1200" b="0">
                          <a:solidFill>
                            <a:srgbClr val="24292F"/>
                          </a:solidFill>
                          <a:latin typeface="Segoe UI" panose="020B0502040204020203" charset="-122"/>
                        </a:rPr>
                        <a:t>PyTorch</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0000FF"/>
                          </a:solidFill>
                          <a:latin typeface="Consolas" panose="020B0609020204030204" charset="-122"/>
                          <a:hlinkClick r:id="rId5"/>
                        </a:rPr>
                        <a:t>cuDNNLSTM</a:t>
                      </a:r>
                      <a:endParaRPr lang="en-US" altLang="en-US" sz="1200" b="0">
                        <a:solidFill>
                          <a:srgbClr val="24292F"/>
                        </a:solidFill>
                        <a:latin typeface="Consolas" panose="020B0609020204030204"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24292F"/>
                          </a:solidFill>
                          <a:latin typeface="Segoe UI" panose="020B0502040204020203" charset="-122"/>
                        </a:rPr>
                        <a:t>cuDNN LSTM </a:t>
                      </a:r>
                      <a:r>
                        <a:rPr lang="en-US" sz="1200" b="0">
                          <a:solidFill>
                            <a:srgbClr val="24292F"/>
                          </a:solidFill>
                          <a:latin typeface="宋体" panose="02010600030101010101" pitchFamily="2" charset="-122"/>
                        </a:rPr>
                        <a:t>实现的包装器</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r h="267970">
                <a:tc>
                  <a:txBody>
                    <a:bodyPr/>
                    <a:p>
                      <a:pPr indent="0">
                        <a:buNone/>
                      </a:pPr>
                      <a:r>
                        <a:rPr lang="en-US" sz="1200" b="0">
                          <a:solidFill>
                            <a:srgbClr val="24292F"/>
                          </a:solidFill>
                          <a:latin typeface="Segoe UI" panose="020B0502040204020203" charset="-122"/>
                        </a:rPr>
                        <a:t>TensorFlow</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0000FF"/>
                          </a:solidFill>
                          <a:latin typeface="Consolas" panose="020B0609020204030204" charset="-122"/>
                          <a:hlinkClick r:id="rId6" tooltip="https://www.tensorflow.org/versions/r1.8/api_docs/python/tf/contrib/rnn/LSTMCell"/>
                        </a:rPr>
                        <a:t>LSTMCell</a:t>
                      </a:r>
                      <a:endParaRPr lang="en-US" altLang="en-US" sz="1200" b="0">
                        <a:solidFill>
                          <a:srgbClr val="24292F"/>
                        </a:solidFill>
                        <a:latin typeface="Consolas" panose="020B0609020204030204"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zh-CN" sz="1200" b="0">
                          <a:solidFill>
                            <a:srgbClr val="24292F"/>
                          </a:solidFill>
                          <a:latin typeface="Arial" panose="020B0604020202020204" pitchFamily="34" charset="0"/>
                          <a:ea typeface="宋体" panose="02010600030101010101" pitchFamily="2" charset="-122"/>
                        </a:rPr>
                        <a:t>纯</a:t>
                      </a:r>
                      <a:r>
                        <a:rPr lang="en-US" sz="1200" b="0">
                          <a:solidFill>
                            <a:srgbClr val="24292F"/>
                          </a:solidFill>
                          <a:latin typeface="Segoe UI" panose="020B0502040204020203" charset="-122"/>
                        </a:rPr>
                        <a:t>TensorFlow</a:t>
                      </a:r>
                      <a:r>
                        <a:rPr lang="en-US" sz="1200" b="0">
                          <a:solidFill>
                            <a:srgbClr val="24292F"/>
                          </a:solidFill>
                          <a:latin typeface="宋体" panose="02010600030101010101" pitchFamily="2" charset="-122"/>
                        </a:rPr>
                        <a:t>实现，易于修改。随着时间的推移循环</a:t>
                      </a:r>
                      <a:r>
                        <a:rPr lang="en-US" sz="1200" b="0">
                          <a:solidFill>
                            <a:srgbClr val="24292F"/>
                          </a:solidFill>
                          <a:latin typeface="Consolas" panose="020B0609020204030204" charset="-122"/>
                        </a:rPr>
                        <a:t>tf.while_loop</a:t>
                      </a:r>
                      <a:r>
                        <a:rPr lang="en-US" sz="1200" b="0">
                          <a:solidFill>
                            <a:srgbClr val="24292F"/>
                          </a:solidFill>
                          <a:latin typeface="宋体" panose="02010600030101010101" pitchFamily="2" charset="-122"/>
                        </a:rPr>
                        <a:t>。用途</a:t>
                      </a:r>
                      <a:r>
                        <a:rPr lang="en-US" sz="1200" b="0">
                          <a:solidFill>
                            <a:srgbClr val="24292F"/>
                          </a:solidFill>
                          <a:latin typeface="Consolas" panose="020B0609020204030204" charset="-122"/>
                        </a:rPr>
                        <a:t>dynamic_rnn</a:t>
                      </a:r>
                      <a:endParaRPr lang="en-US" altLang="en-US" sz="1200" b="0">
                        <a:solidFill>
                          <a:srgbClr val="24292F"/>
                        </a:solidFill>
                        <a:latin typeface="宋体" panose="02010600030101010101"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r h="471805">
                <a:tc>
                  <a:txBody>
                    <a:bodyPr/>
                    <a:p>
                      <a:pPr indent="0">
                        <a:buNone/>
                      </a:pPr>
                      <a:r>
                        <a:rPr lang="en-US" sz="1200" b="0">
                          <a:solidFill>
                            <a:srgbClr val="24292F"/>
                          </a:solidFill>
                          <a:latin typeface="Segoe UI" panose="020B0502040204020203" charset="-122"/>
                        </a:rPr>
                        <a:t>TensorFlow</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0000FF"/>
                          </a:solidFill>
                          <a:latin typeface="Consolas" panose="020B0609020204030204" charset="-122"/>
                          <a:hlinkClick r:id="rId7" tooltip="https://www.tensorflow.org/versions/r1.8/api_docs/python/tf/contrib/rnn/LSTMBlockCell"/>
                        </a:rPr>
                        <a:t>LSTMBlockCell</a:t>
                      </a:r>
                      <a:endParaRPr lang="en-US" altLang="en-US" sz="1200" b="0">
                        <a:solidFill>
                          <a:srgbClr val="24292F"/>
                        </a:solidFill>
                        <a:latin typeface="Consolas" panose="020B0609020204030204"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zh-CN" sz="1200" b="0">
                          <a:solidFill>
                            <a:srgbClr val="24292F"/>
                          </a:solidFill>
                          <a:latin typeface="Arial" panose="020B0604020202020204" pitchFamily="34" charset="0"/>
                          <a:ea typeface="宋体" panose="02010600030101010101" pitchFamily="2" charset="-122"/>
                        </a:rPr>
                        <a:t>优化的</a:t>
                      </a:r>
                      <a:r>
                        <a:rPr lang="en-US" sz="1200" b="0">
                          <a:solidFill>
                            <a:srgbClr val="24292F"/>
                          </a:solidFill>
                          <a:latin typeface="Segoe UI" panose="020B0502040204020203" charset="-122"/>
                        </a:rPr>
                        <a:t>LSTM</a:t>
                      </a:r>
                      <a:r>
                        <a:rPr lang="en-US" sz="1200" b="0">
                          <a:solidFill>
                            <a:srgbClr val="24292F"/>
                          </a:solidFill>
                          <a:latin typeface="宋体" panose="02010600030101010101" pitchFamily="2" charset="-122"/>
                        </a:rPr>
                        <a:t>，每个时间步只有一次操作。随着时间的推移循环</a:t>
                      </a:r>
                      <a:r>
                        <a:rPr lang="en-US" sz="1200" b="0">
                          <a:solidFill>
                            <a:srgbClr val="24292F"/>
                          </a:solidFill>
                          <a:latin typeface="Consolas" panose="020B0609020204030204" charset="-122"/>
                        </a:rPr>
                        <a:t>tf.while_loop</a:t>
                      </a:r>
                      <a:r>
                        <a:rPr lang="en-US" sz="1200" b="0">
                          <a:solidFill>
                            <a:srgbClr val="24292F"/>
                          </a:solidFill>
                          <a:latin typeface="宋体" panose="02010600030101010101" pitchFamily="2" charset="-122"/>
                        </a:rPr>
                        <a:t>。用途</a:t>
                      </a:r>
                      <a:r>
                        <a:rPr lang="en-US" sz="1200" b="0">
                          <a:solidFill>
                            <a:srgbClr val="24292F"/>
                          </a:solidFill>
                          <a:latin typeface="Consolas" panose="020B0609020204030204" charset="-122"/>
                        </a:rPr>
                        <a:t>dynamic_rnn</a:t>
                      </a:r>
                      <a:endParaRPr lang="en-US" altLang="en-US" sz="1200" b="0">
                        <a:solidFill>
                          <a:srgbClr val="24292F"/>
                        </a:solidFill>
                        <a:latin typeface="宋体" panose="02010600030101010101"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r h="267970">
                <a:tc>
                  <a:txBody>
                    <a:bodyPr/>
                    <a:p>
                      <a:pPr indent="0">
                        <a:buNone/>
                      </a:pPr>
                      <a:r>
                        <a:rPr lang="en-US" sz="1200" b="0">
                          <a:solidFill>
                            <a:srgbClr val="24292F"/>
                          </a:solidFill>
                          <a:latin typeface="Segoe UI" panose="020B0502040204020203" charset="-122"/>
                        </a:rPr>
                        <a:t>TensorFlow</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0000FF"/>
                          </a:solidFill>
                          <a:latin typeface="Consolas" panose="020B0609020204030204" charset="-122"/>
                          <a:hlinkClick r:id="rId8" tooltip="https://www.tensorflow.org/versions/r1.8/api_docs/python/tf/contrib/rnn/LSTMBlockFusedCell"/>
                        </a:rPr>
                        <a:t>LSTMBlockFusedCell</a:t>
                      </a:r>
                      <a:endParaRPr lang="en-US" altLang="en-US" sz="1200" b="0">
                        <a:solidFill>
                          <a:srgbClr val="24292F"/>
                        </a:solidFill>
                        <a:latin typeface="Consolas" panose="020B0609020204030204"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zh-CN" sz="1200" b="0">
                          <a:solidFill>
                            <a:srgbClr val="24292F"/>
                          </a:solidFill>
                          <a:latin typeface="Arial" panose="020B0604020202020204" pitchFamily="34" charset="0"/>
                          <a:ea typeface="宋体" panose="02010600030101010101" pitchFamily="2" charset="-122"/>
                        </a:rPr>
                        <a:t>优化的</a:t>
                      </a:r>
                      <a:r>
                        <a:rPr lang="en-US" sz="1200" b="0">
                          <a:solidFill>
                            <a:srgbClr val="24292F"/>
                          </a:solidFill>
                          <a:latin typeface="Segoe UI" panose="020B0502040204020203" charset="-122"/>
                        </a:rPr>
                        <a:t>LSTM</a:t>
                      </a:r>
                      <a:r>
                        <a:rPr lang="en-US" sz="1200" b="0">
                          <a:solidFill>
                            <a:srgbClr val="24292F"/>
                          </a:solidFill>
                          <a:latin typeface="宋体" panose="02010600030101010101" pitchFamily="2" charset="-122"/>
                        </a:rPr>
                        <a:t>，在所有时间步上进行单一操作。随时间循环是操作的一部分。</a:t>
                      </a:r>
                      <a:endParaRPr lang="en-US" altLang="en-US" sz="1200" b="0">
                        <a:solidFill>
                          <a:srgbClr val="24292F"/>
                        </a:solidFill>
                        <a:latin typeface="宋体" panose="02010600030101010101"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r h="267970">
                <a:tc>
                  <a:txBody>
                    <a:bodyPr/>
                    <a:p>
                      <a:pPr indent="0">
                        <a:buNone/>
                      </a:pPr>
                      <a:r>
                        <a:rPr lang="en-US" sz="1200" b="0">
                          <a:solidFill>
                            <a:srgbClr val="24292F"/>
                          </a:solidFill>
                          <a:latin typeface="Segoe UI" panose="020B0502040204020203" charset="-122"/>
                        </a:rPr>
                        <a:t>TensorFlow</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0000FF"/>
                          </a:solidFill>
                          <a:latin typeface="Consolas" panose="020B0609020204030204" charset="-122"/>
                          <a:hlinkClick r:id="rId9" tooltip="https://www.tensorflow.org/api_docs/python/tf/contrib/cudnn_rnn/CudnnLSTM"/>
                        </a:rPr>
                        <a:t>cuDNNLSTM</a:t>
                      </a:r>
                      <a:endParaRPr lang="en-US" altLang="en-US" sz="1200" b="0">
                        <a:solidFill>
                          <a:srgbClr val="24292F"/>
                        </a:solidFill>
                        <a:latin typeface="Consolas" panose="020B0609020204030204"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24292F"/>
                          </a:solidFill>
                          <a:latin typeface="Segoe UI" panose="020B0502040204020203" charset="-122"/>
                        </a:rPr>
                        <a:t>cuDNN LSTM </a:t>
                      </a:r>
                      <a:r>
                        <a:rPr lang="en-US" sz="1200" b="0">
                          <a:solidFill>
                            <a:srgbClr val="24292F"/>
                          </a:solidFill>
                          <a:latin typeface="宋体" panose="02010600030101010101" pitchFamily="2" charset="-122"/>
                        </a:rPr>
                        <a:t>实现的包装器</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r h="268605">
                <a:tc>
                  <a:txBody>
                    <a:bodyPr/>
                    <a:p>
                      <a:pPr indent="0">
                        <a:buNone/>
                      </a:pPr>
                      <a:r>
                        <a:rPr lang="en-US" sz="1200" b="0">
                          <a:solidFill>
                            <a:srgbClr val="24292F"/>
                          </a:solidFill>
                          <a:latin typeface="Segoe UI" panose="020B0502040204020203" charset="-122"/>
                        </a:rPr>
                        <a:t>Kears</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0000FF"/>
                          </a:solidFill>
                          <a:latin typeface="Consolas" panose="020B0609020204030204" charset="-122"/>
                          <a:hlinkClick r:id="rId10"/>
                        </a:rPr>
                        <a:t>cuDNNLSTM</a:t>
                      </a:r>
                      <a:endParaRPr lang="en-US" altLang="en-US" sz="1200" b="0">
                        <a:solidFill>
                          <a:srgbClr val="24292F"/>
                        </a:solidFill>
                        <a:latin typeface="Consolas" panose="020B0609020204030204"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24292F"/>
                          </a:solidFill>
                          <a:latin typeface="Segoe UI" panose="020B0502040204020203" charset="-122"/>
                        </a:rPr>
                        <a:t>cuDNN LSTM </a:t>
                      </a:r>
                      <a:r>
                        <a:rPr lang="en-US" sz="1200" b="0">
                          <a:solidFill>
                            <a:srgbClr val="24292F"/>
                          </a:solidFill>
                          <a:latin typeface="宋体" panose="02010600030101010101" pitchFamily="2" charset="-122"/>
                        </a:rPr>
                        <a:t>实现的包装器</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r h="267970">
                <a:tc>
                  <a:txBody>
                    <a:bodyPr/>
                    <a:p>
                      <a:pPr indent="0">
                        <a:buNone/>
                      </a:pPr>
                      <a:r>
                        <a:rPr lang="en-US" sz="1200" b="0">
                          <a:solidFill>
                            <a:srgbClr val="24292F"/>
                          </a:solidFill>
                          <a:latin typeface="Segoe UI" panose="020B0502040204020203" charset="-122"/>
                        </a:rPr>
                        <a:t>Kears</a:t>
                      </a:r>
                      <a:endParaRPr lang="en-US" altLang="en-US" sz="1200" b="0">
                        <a:solidFill>
                          <a:srgbClr val="24292F"/>
                        </a:solidFill>
                        <a:latin typeface="Segoe UI" panose="020B0502040204020203"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en-US" sz="1200" b="0">
                          <a:solidFill>
                            <a:srgbClr val="0000FF"/>
                          </a:solidFill>
                          <a:latin typeface="Consolas" panose="020B0609020204030204" charset="-122"/>
                          <a:hlinkClick r:id="rId11"/>
                        </a:rPr>
                        <a:t>LSTM</a:t>
                      </a:r>
                      <a:endParaRPr lang="en-US" altLang="en-US" sz="1200" b="0">
                        <a:solidFill>
                          <a:srgbClr val="24292F"/>
                        </a:solidFill>
                        <a:latin typeface="Consolas" panose="020B0609020204030204"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c>
                  <a:txBody>
                    <a:bodyPr/>
                    <a:p>
                      <a:pPr indent="0">
                        <a:buNone/>
                      </a:pPr>
                      <a:r>
                        <a:rPr lang="zh-CN" sz="1200" b="0">
                          <a:solidFill>
                            <a:srgbClr val="24292F"/>
                          </a:solidFill>
                          <a:latin typeface="Arial" panose="020B0604020202020204" pitchFamily="34" charset="0"/>
                          <a:ea typeface="宋体" panose="02010600030101010101" pitchFamily="2" charset="-122"/>
                        </a:rPr>
                        <a:t>纯</a:t>
                      </a:r>
                      <a:r>
                        <a:rPr lang="en-US" sz="1200" b="0">
                          <a:solidFill>
                            <a:srgbClr val="24292F"/>
                          </a:solidFill>
                          <a:latin typeface="Segoe UI" panose="020B0502040204020203" charset="-122"/>
                        </a:rPr>
                        <a:t>Theano/TensorFlow</a:t>
                      </a:r>
                      <a:r>
                        <a:rPr lang="en-US" sz="1200" b="0">
                          <a:solidFill>
                            <a:srgbClr val="24292F"/>
                          </a:solidFill>
                          <a:latin typeface="宋体" panose="02010600030101010101" pitchFamily="2" charset="-122"/>
                        </a:rPr>
                        <a:t>实现，易于修改。随时间循环使用</a:t>
                      </a:r>
                      <a:r>
                        <a:rPr lang="en-US" sz="1200" b="0">
                          <a:solidFill>
                            <a:srgbClr val="24292F"/>
                          </a:solidFill>
                          <a:latin typeface="Consolas" panose="020B0609020204030204" charset="-122"/>
                        </a:rPr>
                        <a:t>theano.scan</a:t>
                      </a:r>
                      <a:r>
                        <a:rPr lang="en-US" sz="1200" b="0">
                          <a:solidFill>
                            <a:srgbClr val="24292F"/>
                          </a:solidFill>
                          <a:latin typeface="Segoe UI" panose="020B0502040204020203" charset="-122"/>
                        </a:rPr>
                        <a:t>or</a:t>
                      </a:r>
                      <a:r>
                        <a:rPr lang="en-US" sz="1200" b="0">
                          <a:solidFill>
                            <a:srgbClr val="24292F"/>
                          </a:solidFill>
                          <a:latin typeface="宋体" panose="02010600030101010101" pitchFamily="2" charset="-122"/>
                        </a:rPr>
                        <a:t>或</a:t>
                      </a:r>
                      <a:r>
                        <a:rPr lang="en-US" sz="1200" b="0">
                          <a:solidFill>
                            <a:srgbClr val="24292F"/>
                          </a:solidFill>
                          <a:latin typeface="Consolas" panose="020B0609020204030204" charset="-122"/>
                        </a:rPr>
                        <a:t>tf.while_loop</a:t>
                      </a:r>
                      <a:endParaRPr lang="en-US" altLang="en-US" sz="1200" b="0">
                        <a:solidFill>
                          <a:srgbClr val="24292F"/>
                        </a:solidFill>
                        <a:latin typeface="宋体" panose="02010600030101010101" pitchFamily="2" charset="-122"/>
                      </a:endParaRPr>
                    </a:p>
                  </a:txBody>
                  <a:tcPr marL="12700" marR="12700" marT="12700" vert="horz"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solidFill>
                      <a:schemeClr val="bg1"/>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 name="图片 102"/>
          <p:cNvPicPr/>
          <p:nvPr/>
        </p:nvPicPr>
        <p:blipFill>
          <a:blip r:embed="rId1" r:link="rId2"/>
          <a:stretch>
            <a:fillRect/>
          </a:stretch>
        </p:blipFill>
        <p:spPr>
          <a:xfrm>
            <a:off x="6096000" y="3429000"/>
            <a:ext cx="0" cy="0"/>
          </a:xfrm>
          <a:prstGeom prst="rect">
            <a:avLst/>
          </a:prstGeom>
          <a:noFill/>
          <a:ln w="9525">
            <a:noFill/>
          </a:ln>
        </p:spPr>
      </p:pic>
      <p:sp>
        <p:nvSpPr>
          <p:cNvPr id="2" name="文本框 1"/>
          <p:cNvSpPr txBox="1"/>
          <p:nvPr/>
        </p:nvSpPr>
        <p:spPr>
          <a:xfrm>
            <a:off x="181610" y="64135"/>
            <a:ext cx="3038475" cy="337185"/>
          </a:xfrm>
          <a:prstGeom prst="rect">
            <a:avLst/>
          </a:prstGeom>
          <a:noFill/>
        </p:spPr>
        <p:txBody>
          <a:bodyPr wrap="square" rtlCol="0">
            <a:spAutoFit/>
          </a:bodyPr>
          <a:p>
            <a:r>
              <a:rPr lang="zh-CN" altLang="en-US" sz="1600" b="1"/>
              <a:t>单向单层</a:t>
            </a:r>
            <a:r>
              <a:rPr lang="en-US" altLang="zh-CN" sz="1600" b="1"/>
              <a:t>LSTM</a:t>
            </a:r>
            <a:r>
              <a:rPr lang="zh-CN" altLang="en-US" sz="1600" b="1"/>
              <a:t>效率对比</a:t>
            </a:r>
            <a:endParaRPr lang="zh-CN" altLang="en-US" sz="1600" b="1"/>
          </a:p>
        </p:txBody>
      </p:sp>
      <p:pic>
        <p:nvPicPr>
          <p:cNvPr id="3" name="图片 2"/>
          <p:cNvPicPr>
            <a:picLocks noChangeAspect="1"/>
          </p:cNvPicPr>
          <p:nvPr/>
        </p:nvPicPr>
        <p:blipFill>
          <a:blip r:embed="rId3"/>
          <a:stretch>
            <a:fillRect/>
          </a:stretch>
        </p:blipFill>
        <p:spPr>
          <a:xfrm>
            <a:off x="114300" y="508635"/>
            <a:ext cx="5843270" cy="4227830"/>
          </a:xfrm>
          <a:prstGeom prst="rect">
            <a:avLst/>
          </a:prstGeom>
        </p:spPr>
      </p:pic>
      <p:sp>
        <p:nvSpPr>
          <p:cNvPr id="5" name="文本框 4"/>
          <p:cNvSpPr txBox="1"/>
          <p:nvPr/>
        </p:nvSpPr>
        <p:spPr>
          <a:xfrm>
            <a:off x="6096000" y="171450"/>
            <a:ext cx="3038475" cy="337185"/>
          </a:xfrm>
          <a:prstGeom prst="rect">
            <a:avLst/>
          </a:prstGeom>
          <a:noFill/>
        </p:spPr>
        <p:txBody>
          <a:bodyPr wrap="square" rtlCol="0">
            <a:spAutoFit/>
          </a:bodyPr>
          <a:p>
            <a:r>
              <a:rPr lang="en-US" altLang="zh-CN" sz="1600" b="1"/>
              <a:t>4</a:t>
            </a:r>
            <a:r>
              <a:rPr lang="zh-CN" altLang="en-US" sz="1600" b="1"/>
              <a:t>层双向</a:t>
            </a:r>
            <a:r>
              <a:rPr lang="en-US" altLang="zh-CN" sz="1600" b="1"/>
              <a:t>LSTM</a:t>
            </a:r>
            <a:r>
              <a:rPr lang="zh-CN" altLang="en-US" sz="1600" b="1"/>
              <a:t>效率对比</a:t>
            </a:r>
            <a:endParaRPr lang="zh-CN" altLang="en-US" sz="1600" b="1"/>
          </a:p>
        </p:txBody>
      </p:sp>
      <p:pic>
        <p:nvPicPr>
          <p:cNvPr id="6" name="图片 5"/>
          <p:cNvPicPr>
            <a:picLocks noChangeAspect="1"/>
          </p:cNvPicPr>
          <p:nvPr/>
        </p:nvPicPr>
        <p:blipFill>
          <a:blip r:embed="rId4"/>
          <a:stretch>
            <a:fillRect/>
          </a:stretch>
        </p:blipFill>
        <p:spPr>
          <a:xfrm>
            <a:off x="5957570" y="767080"/>
            <a:ext cx="6090920" cy="2895600"/>
          </a:xfrm>
          <a:prstGeom prst="rect">
            <a:avLst/>
          </a:prstGeom>
        </p:spPr>
      </p:pic>
      <p:sp>
        <p:nvSpPr>
          <p:cNvPr id="8" name="文本框 7"/>
          <p:cNvSpPr txBox="1"/>
          <p:nvPr/>
        </p:nvSpPr>
        <p:spPr>
          <a:xfrm>
            <a:off x="181610" y="4736465"/>
            <a:ext cx="690880" cy="337185"/>
          </a:xfrm>
          <a:prstGeom prst="rect">
            <a:avLst/>
          </a:prstGeom>
          <a:noFill/>
        </p:spPr>
        <p:txBody>
          <a:bodyPr wrap="square" rtlCol="0">
            <a:spAutoFit/>
          </a:bodyPr>
          <a:p>
            <a:r>
              <a:rPr lang="zh-CN" altLang="en-US" sz="1600" b="1"/>
              <a:t>结论</a:t>
            </a:r>
            <a:endParaRPr lang="zh-CN" altLang="en-US" sz="1600" b="1"/>
          </a:p>
        </p:txBody>
      </p:sp>
      <p:sp>
        <p:nvSpPr>
          <p:cNvPr id="9" name="文本框 8"/>
          <p:cNvSpPr txBox="1"/>
          <p:nvPr/>
        </p:nvSpPr>
        <p:spPr>
          <a:xfrm>
            <a:off x="181610" y="5073650"/>
            <a:ext cx="11732260" cy="1445260"/>
          </a:xfrm>
          <a:prstGeom prst="rect">
            <a:avLst/>
          </a:prstGeom>
          <a:noFill/>
        </p:spPr>
        <p:txBody>
          <a:bodyPr wrap="square" rtlCol="0" anchor="t">
            <a:spAutoFit/>
          </a:bodyPr>
          <a:p>
            <a:pPr fontAlgn="auto">
              <a:lnSpc>
                <a:spcPct val="150000"/>
              </a:lnSpc>
            </a:pPr>
            <a:r>
              <a:rPr lang="zh-CN" altLang="en-US" sz="1600"/>
              <a:t>最快的LSTM实现：cuDNNLSTM。</a:t>
            </a:r>
            <a:endParaRPr lang="zh-CN" altLang="en-US" sz="1600"/>
          </a:p>
          <a:p>
            <a:pPr fontAlgn="auto">
              <a:lnSpc>
                <a:spcPct val="150000"/>
              </a:lnSpc>
            </a:pPr>
            <a:r>
              <a:rPr lang="zh-CN" altLang="en-US" sz="1600">
                <a:sym typeface="+mn-ea"/>
              </a:rPr>
              <a:t>Pytorch、TensorFlow和Keras提供了cuDNN LSTM实现的wrapper，三者速度差异较小；除了cuDNNLSTM，TensorFlow中的LSTMBlockFusedCell是最快的变式。</a:t>
            </a:r>
            <a:endParaRPr lang="zh-CN" altLang="en-US" sz="1600"/>
          </a:p>
          <a:p>
            <a:endParaRPr lang="zh-CN" altLang="en-US"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0655" y="0"/>
            <a:ext cx="1197610" cy="368300"/>
          </a:xfrm>
          <a:prstGeom prst="rect">
            <a:avLst/>
          </a:prstGeom>
          <a:noFill/>
        </p:spPr>
        <p:txBody>
          <a:bodyPr wrap="square" rtlCol="0">
            <a:spAutoFit/>
          </a:bodyPr>
          <a:p>
            <a:r>
              <a:rPr lang="zh-CN" altLang="en-US" b="1"/>
              <a:t>优化方案</a:t>
            </a:r>
            <a:endParaRPr lang="zh-CN" altLang="en-US" b="1"/>
          </a:p>
        </p:txBody>
      </p:sp>
      <p:sp>
        <p:nvSpPr>
          <p:cNvPr id="3" name="文本框 2"/>
          <p:cNvSpPr txBox="1"/>
          <p:nvPr/>
        </p:nvSpPr>
        <p:spPr>
          <a:xfrm>
            <a:off x="160655" y="368300"/>
            <a:ext cx="11692255" cy="6739255"/>
          </a:xfrm>
          <a:prstGeom prst="rect">
            <a:avLst/>
          </a:prstGeom>
          <a:noFill/>
        </p:spPr>
        <p:txBody>
          <a:bodyPr wrap="square" rtlCol="0">
            <a:spAutoFit/>
          </a:bodyPr>
          <a:p>
            <a:pPr marL="285750" indent="-285750">
              <a:buFont typeface="Arial" panose="020B0604020202020204" pitchFamily="34" charset="0"/>
              <a:buChar char="•"/>
            </a:pPr>
            <a:r>
              <a:rPr lang="zh-CN" altLang="en-US" sz="1600"/>
              <a:t>深度学习框架和调用</a:t>
            </a:r>
            <a:r>
              <a:rPr lang="en-US" altLang="zh-CN" sz="1600"/>
              <a:t>api</a:t>
            </a:r>
            <a:r>
              <a:rPr lang="zh-CN" altLang="en-US" sz="1600"/>
              <a:t>选择，目前</a:t>
            </a:r>
            <a:r>
              <a:rPr lang="zh-CN" altLang="en-US" sz="1600">
                <a:sym typeface="+mn-ea"/>
              </a:rPr>
              <a:t>cuDNN LSTM的</a:t>
            </a:r>
            <a:r>
              <a:rPr lang="en-US" altLang="zh-CN" sz="1600">
                <a:sym typeface="+mn-ea"/>
              </a:rPr>
              <a:t>api</a:t>
            </a:r>
            <a:r>
              <a:rPr lang="zh-CN" altLang="en-US" sz="1600">
                <a:sym typeface="+mn-ea"/>
              </a:rPr>
              <a:t>效率最高</a:t>
            </a:r>
            <a:endParaRPr lang="zh-CN" altLang="en-US" sz="1600">
              <a:sym typeface="+mn-ea"/>
            </a:endParaRPr>
          </a:p>
          <a:p>
            <a:r>
              <a:rPr lang="en-US" altLang="zh-CN" sz="1600">
                <a:highlight>
                  <a:srgbClr val="00FF00"/>
                </a:highlight>
                <a:sym typeface="+mn-ea"/>
              </a:rPr>
              <a:t>1</a:t>
            </a:r>
            <a:r>
              <a:rPr lang="zh-CN" altLang="en-US" sz="1600">
                <a:highlight>
                  <a:srgbClr val="00FF00"/>
                </a:highlight>
                <a:sym typeface="+mn-ea"/>
              </a:rPr>
              <a:t>、预处理优化</a:t>
            </a:r>
            <a:endParaRPr lang="zh-CN" altLang="en-US" sz="1600">
              <a:highlight>
                <a:srgbClr val="00FF00"/>
              </a:highlight>
              <a:sym typeface="+mn-ea"/>
            </a:endParaRPr>
          </a:p>
          <a:p>
            <a:pPr marL="285750" indent="-285750">
              <a:buFont typeface="Arial" panose="020B0604020202020204" pitchFamily="34" charset="0"/>
              <a:buChar char="•"/>
            </a:pPr>
            <a:r>
              <a:rPr lang="zh-CN" altLang="en-US" sz="1600" b="1">
                <a:sym typeface="+mn-ea"/>
              </a:rPr>
              <a:t>数值缩放</a:t>
            </a:r>
            <a:r>
              <a:rPr lang="zh-CN" altLang="en-US" sz="1600">
                <a:sym typeface="+mn-ea"/>
              </a:rPr>
              <a:t>：归一化、标准化</a:t>
            </a:r>
            <a:endParaRPr lang="zh-CN" altLang="en-US" sz="1600">
              <a:sym typeface="+mn-ea"/>
            </a:endParaRPr>
          </a:p>
          <a:p>
            <a:pPr marL="285750" indent="-285750">
              <a:buFont typeface="Arial" panose="020B0604020202020204" pitchFamily="34" charset="0"/>
              <a:buChar char="•"/>
            </a:pPr>
            <a:r>
              <a:rPr lang="zh-CN" altLang="en-US" sz="1600" b="1">
                <a:sym typeface="+mn-ea"/>
              </a:rPr>
              <a:t>标签编码</a:t>
            </a:r>
            <a:r>
              <a:rPr lang="zh-CN" altLang="en-US" sz="1600">
                <a:sym typeface="+mn-ea"/>
              </a:rPr>
              <a:t>：Real-value encoding.、Integer encoding.、One hot encoding.</a:t>
            </a:r>
            <a:endParaRPr lang="zh-CN" altLang="en-US" sz="1600">
              <a:sym typeface="+mn-ea"/>
            </a:endParaRPr>
          </a:p>
          <a:p>
            <a:pPr marL="285750" indent="-285750">
              <a:buFont typeface="Arial" panose="020B0604020202020204" pitchFamily="34" charset="0"/>
              <a:buChar char="•"/>
            </a:pPr>
            <a:r>
              <a:rPr lang="zh-CN" altLang="en-US" sz="1600" b="1">
                <a:sym typeface="+mn-ea"/>
              </a:rPr>
              <a:t>平稳序列</a:t>
            </a:r>
            <a:r>
              <a:rPr lang="zh-CN" altLang="en-US" sz="1600">
                <a:sym typeface="+mn-ea"/>
              </a:rPr>
              <a:t>：</a:t>
            </a:r>
            <a:endParaRPr lang="zh-CN" altLang="en-US" sz="1600">
              <a:sym typeface="+mn-ea"/>
            </a:endParaRPr>
          </a:p>
          <a:p>
            <a:pPr indent="0">
              <a:buFont typeface="Arial" panose="020B0604020202020204" pitchFamily="34" charset="0"/>
              <a:buNone/>
            </a:pPr>
            <a:r>
              <a:rPr lang="en-US" altLang="zh-CN" sz="1600">
                <a:sym typeface="+mn-ea"/>
              </a:rPr>
              <a:t>	</a:t>
            </a:r>
            <a:r>
              <a:rPr lang="zh-CN" altLang="en-US" sz="1600">
                <a:sym typeface="+mn-ea"/>
              </a:rPr>
              <a:t>移除趋势（Remove Trends）：如果序列包含均值的方差（例如趋势），则可以使用差异。</a:t>
            </a:r>
            <a:endParaRPr lang="zh-CN" altLang="en-US" sz="1600">
              <a:sym typeface="+mn-ea"/>
            </a:endParaRPr>
          </a:p>
          <a:p>
            <a:pPr indent="0">
              <a:buFont typeface="Arial" panose="020B0604020202020204" pitchFamily="34" charset="0"/>
              <a:buNone/>
            </a:pPr>
            <a:r>
              <a:rPr lang="en-US" altLang="zh-CN" sz="1600">
                <a:sym typeface="+mn-ea"/>
              </a:rPr>
              <a:t>	</a:t>
            </a:r>
            <a:r>
              <a:rPr lang="zh-CN" altLang="en-US" sz="1600">
                <a:sym typeface="+mn-ea"/>
              </a:rPr>
              <a:t>移除季节性（Remove Seasonality）：如果序列包含周期性周期（例如季节性），则可以使用季节性调整。</a:t>
            </a:r>
            <a:endParaRPr lang="zh-CN" altLang="en-US" sz="1600">
              <a:sym typeface="+mn-ea"/>
            </a:endParaRPr>
          </a:p>
          <a:p>
            <a:pPr indent="0">
              <a:buFont typeface="Arial" panose="020B0604020202020204" pitchFamily="34" charset="0"/>
              <a:buNone/>
            </a:pPr>
            <a:r>
              <a:rPr lang="en-US" altLang="zh-CN" sz="1600">
                <a:sym typeface="+mn-ea"/>
              </a:rPr>
              <a:t>	</a:t>
            </a:r>
            <a:r>
              <a:rPr lang="zh-CN" altLang="en-US" sz="1600">
                <a:sym typeface="+mn-ea"/>
              </a:rPr>
              <a:t>移除方差（Remove Variance）：如果序列包含递增或递减方差，则可以使用对数或Box-Cox变换。</a:t>
            </a:r>
            <a:endParaRPr lang="zh-CN" altLang="en-US" sz="1600">
              <a:sym typeface="+mn-ea"/>
            </a:endParaRPr>
          </a:p>
          <a:p>
            <a:pPr marL="285750" indent="-285750">
              <a:buFont typeface="Arial" panose="020B0604020202020204" pitchFamily="34" charset="0"/>
              <a:buChar char="•"/>
            </a:pPr>
            <a:r>
              <a:rPr lang="zh-CN" altLang="en-US" sz="1600" b="1">
                <a:sym typeface="+mn-ea"/>
              </a:rPr>
              <a:t>输入序列长度的选择</a:t>
            </a:r>
            <a:r>
              <a:rPr lang="zh-CN" altLang="en-US" sz="1600">
                <a:sym typeface="+mn-ea"/>
              </a:rPr>
              <a:t>。</a:t>
            </a:r>
            <a:endParaRPr lang="zh-CN" altLang="en-US" sz="1600">
              <a:sym typeface="+mn-ea"/>
            </a:endParaRPr>
          </a:p>
          <a:p>
            <a:pPr indent="0">
              <a:buFont typeface="Arial" panose="020B0604020202020204" pitchFamily="34" charset="0"/>
              <a:buNone/>
            </a:pPr>
            <a:r>
              <a:rPr lang="en-US" altLang="zh-CN" sz="1600">
                <a:highlight>
                  <a:srgbClr val="00FF00"/>
                </a:highlight>
                <a:sym typeface="+mn-ea"/>
              </a:rPr>
              <a:t>2</a:t>
            </a:r>
            <a:r>
              <a:rPr lang="zh-CN" altLang="en-US" sz="1600">
                <a:highlight>
                  <a:srgbClr val="00FF00"/>
                </a:highlight>
                <a:sym typeface="+mn-ea"/>
              </a:rPr>
              <a:t>、网络结构优化</a:t>
            </a:r>
            <a:endParaRPr lang="zh-CN" altLang="en-US" sz="1600">
              <a:highlight>
                <a:srgbClr val="00FF00"/>
              </a:highlight>
              <a:sym typeface="+mn-ea"/>
            </a:endParaRPr>
          </a:p>
          <a:p>
            <a:pPr marL="285750" indent="-285750">
              <a:buFont typeface="Arial" panose="020B0604020202020204" pitchFamily="34" charset="0"/>
              <a:buChar char="•"/>
            </a:pPr>
            <a:r>
              <a:rPr lang="zh-CN" altLang="en-US" sz="1600" b="1">
                <a:sym typeface="+mn-ea"/>
              </a:rPr>
              <a:t>架构选择</a:t>
            </a:r>
            <a:r>
              <a:rPr lang="zh-CN" altLang="en-US" sz="1600">
                <a:sym typeface="+mn-ea"/>
              </a:rPr>
              <a:t>：选择合适的</a:t>
            </a:r>
            <a:r>
              <a:rPr lang="en-US" altLang="zh-CN" sz="1600">
                <a:sym typeface="+mn-ea"/>
              </a:rPr>
              <a:t>LSTM</a:t>
            </a:r>
            <a:r>
              <a:rPr lang="zh-CN" altLang="en-US" sz="1600">
                <a:sym typeface="+mn-ea"/>
              </a:rPr>
              <a:t>及其变体，</a:t>
            </a:r>
            <a:r>
              <a:rPr lang="zh-CN" altLang="en-US" sz="1600">
                <a:sym typeface="+mn-ea"/>
              </a:rPr>
              <a:t>例如：要求速度快可以选择</a:t>
            </a:r>
            <a:r>
              <a:rPr lang="en-US" altLang="zh-CN" sz="1600">
                <a:sym typeface="+mn-ea"/>
              </a:rPr>
              <a:t>GRU</a:t>
            </a:r>
            <a:r>
              <a:rPr lang="zh-CN" altLang="en-US" sz="1600">
                <a:sym typeface="+mn-ea"/>
              </a:rPr>
              <a:t>；精度高可以选择双向、堆叠</a:t>
            </a:r>
            <a:r>
              <a:rPr lang="en-US" altLang="zh-CN" sz="1600">
                <a:sym typeface="+mn-ea"/>
              </a:rPr>
              <a:t>LSTM</a:t>
            </a:r>
            <a:r>
              <a:rPr lang="zh-CN" altLang="en-US" sz="1600">
                <a:sym typeface="+mn-ea"/>
              </a:rPr>
              <a:t>。</a:t>
            </a:r>
            <a:endParaRPr lang="zh-CN" altLang="en-US" sz="1600">
              <a:sym typeface="+mn-ea"/>
            </a:endParaRPr>
          </a:p>
          <a:p>
            <a:pPr marL="285750" indent="-285750">
              <a:buFont typeface="Arial" panose="020B0604020202020204" pitchFamily="34" charset="0"/>
              <a:buChar char="•"/>
            </a:pPr>
            <a:r>
              <a:rPr lang="zh-CN" altLang="en-US" sz="1600" b="1">
                <a:sym typeface="+mn-ea"/>
              </a:rPr>
              <a:t>记忆单元数量</a:t>
            </a:r>
            <a:r>
              <a:rPr lang="zh-CN" altLang="en-US" sz="1600">
                <a:sym typeface="+mn-ea"/>
              </a:rPr>
              <a:t>：无法确定最佳单元数量，可以使用以下方法。</a:t>
            </a:r>
            <a:endParaRPr lang="zh-CN" altLang="en-US" sz="1600">
              <a:sym typeface="+mn-ea"/>
            </a:endParaRPr>
          </a:p>
          <a:p>
            <a:pPr indent="0">
              <a:buFont typeface="Arial" panose="020B0604020202020204" pitchFamily="34" charset="0"/>
              <a:buNone/>
            </a:pPr>
            <a:r>
              <a:rPr lang="en-US" altLang="zh-CN" sz="1600">
                <a:sym typeface="+mn-ea"/>
              </a:rPr>
              <a:t>	尝试以 100s、10s 或更精细的方式对存储单元的数量进行网格搜索。</a:t>
            </a:r>
            <a:endParaRPr lang="en-US" altLang="zh-CN" sz="1600">
              <a:sym typeface="+mn-ea"/>
            </a:endParaRPr>
          </a:p>
          <a:p>
            <a:pPr indent="0">
              <a:buFont typeface="Arial" panose="020B0604020202020204" pitchFamily="34" charset="0"/>
              <a:buNone/>
            </a:pPr>
            <a:r>
              <a:rPr lang="en-US" altLang="zh-CN" sz="1600">
                <a:sym typeface="+mn-ea"/>
              </a:rPr>
              <a:t>	尝试使用研究论文中引用的单元格数量。</a:t>
            </a:r>
            <a:endParaRPr lang="en-US" altLang="zh-CN" sz="1600">
              <a:sym typeface="+mn-ea"/>
            </a:endParaRPr>
          </a:p>
          <a:p>
            <a:pPr indent="0">
              <a:buFont typeface="Arial" panose="020B0604020202020204" pitchFamily="34" charset="0"/>
              <a:buNone/>
            </a:pPr>
            <a:r>
              <a:rPr lang="en-US" altLang="zh-CN" sz="1600">
                <a:sym typeface="+mn-ea"/>
              </a:rPr>
              <a:t>	尝试随机搜索 1 到 1000 之间的单元格数。</a:t>
            </a:r>
            <a:endParaRPr lang="en-US" altLang="zh-CN" sz="1600">
              <a:sym typeface="+mn-ea"/>
            </a:endParaRPr>
          </a:p>
          <a:p>
            <a:pPr marL="285750" indent="-285750">
              <a:buFont typeface="Arial" panose="020B0604020202020204" pitchFamily="34" charset="0"/>
              <a:buChar char="•"/>
            </a:pPr>
            <a:r>
              <a:rPr lang="en-US" altLang="zh-CN" sz="1600" b="1">
                <a:sym typeface="+mn-ea"/>
              </a:rPr>
              <a:t>隐藏层</a:t>
            </a:r>
            <a:r>
              <a:rPr lang="zh-CN" altLang="en-US" sz="1600" b="1">
                <a:sym typeface="+mn-ea"/>
              </a:rPr>
              <a:t>层数</a:t>
            </a:r>
            <a:r>
              <a:rPr lang="zh-CN" altLang="en-US" sz="1600">
                <a:sym typeface="+mn-ea"/>
              </a:rPr>
              <a:t>：</a:t>
            </a:r>
            <a:endParaRPr lang="zh-CN" altLang="en-US" sz="1600">
              <a:sym typeface="+mn-ea"/>
            </a:endParaRPr>
          </a:p>
          <a:p>
            <a:pPr indent="0">
              <a:buFont typeface="Arial" panose="020B0604020202020204" pitchFamily="34" charset="0"/>
              <a:buNone/>
            </a:pPr>
            <a:r>
              <a:rPr lang="en-US" altLang="zh-CN" sz="1600">
                <a:sym typeface="+mn-ea"/>
              </a:rPr>
              <a:t>	尝试网格搜索的层数和记忆单元。</a:t>
            </a:r>
            <a:endParaRPr lang="en-US" altLang="zh-CN" sz="1600">
              <a:sym typeface="+mn-ea"/>
            </a:endParaRPr>
          </a:p>
          <a:p>
            <a:pPr indent="0">
              <a:buFont typeface="Arial" panose="020B0604020202020204" pitchFamily="34" charset="0"/>
              <a:buNone/>
            </a:pPr>
            <a:r>
              <a:rPr lang="en-US" altLang="zh-CN" sz="1600">
                <a:sym typeface="+mn-ea"/>
              </a:rPr>
              <a:t>	尝试使用在研究论文中引用的堆叠LSTM层的模式。</a:t>
            </a:r>
            <a:endParaRPr lang="en-US" altLang="zh-CN" sz="1600">
              <a:sym typeface="+mn-ea"/>
            </a:endParaRPr>
          </a:p>
          <a:p>
            <a:pPr indent="0">
              <a:buFont typeface="Arial" panose="020B0604020202020204" pitchFamily="34" charset="0"/>
              <a:buNone/>
            </a:pPr>
            <a:r>
              <a:rPr lang="en-US" altLang="zh-CN" sz="1600">
                <a:sym typeface="+mn-ea"/>
              </a:rPr>
              <a:t>	尝试随机地搜索层和记忆细胞的数量。</a:t>
            </a:r>
            <a:endParaRPr lang="en-US" altLang="zh-CN" sz="1600">
              <a:sym typeface="+mn-ea"/>
            </a:endParaRPr>
          </a:p>
          <a:p>
            <a:pPr marL="285750" indent="-285750">
              <a:buFont typeface="Arial" panose="020B0604020202020204" pitchFamily="34" charset="0"/>
              <a:buChar char="•"/>
            </a:pPr>
            <a:r>
              <a:rPr lang="en-US" altLang="zh-CN" sz="1600" b="1">
                <a:sym typeface="+mn-ea"/>
              </a:rPr>
              <a:t>权重初始化</a:t>
            </a:r>
            <a:r>
              <a:rPr lang="zh-CN" altLang="en-US" sz="1600">
                <a:sym typeface="+mn-ea"/>
              </a:rPr>
              <a:t>：random uniform、random normal、glorot uniform、glorot normal</a:t>
            </a:r>
            <a:endParaRPr lang="zh-CN" altLang="en-US" sz="1600">
              <a:sym typeface="+mn-ea"/>
            </a:endParaRPr>
          </a:p>
          <a:p>
            <a:pPr marL="285750" indent="-285750">
              <a:buFont typeface="Arial" panose="020B0604020202020204" pitchFamily="34" charset="0"/>
              <a:buChar char="•"/>
            </a:pPr>
            <a:r>
              <a:rPr lang="zh-CN" altLang="en-US" sz="1600" b="1">
                <a:sym typeface="+mn-ea"/>
              </a:rPr>
              <a:t>激活函数</a:t>
            </a:r>
            <a:r>
              <a:rPr lang="zh-CN" altLang="en-US" sz="1600">
                <a:sym typeface="+mn-ea"/>
              </a:rPr>
              <a:t>：sigmoid、tanh、relu。</a:t>
            </a:r>
            <a:r>
              <a:rPr lang="en-US" altLang="zh-CN" sz="1600">
                <a:sym typeface="+mn-ea"/>
              </a:rPr>
              <a:t>LSTM</a:t>
            </a:r>
            <a:r>
              <a:rPr lang="zh-CN" altLang="en-US" sz="1600">
                <a:sym typeface="+mn-ea"/>
              </a:rPr>
              <a:t>一般用</a:t>
            </a:r>
            <a:r>
              <a:rPr lang="en-US" altLang="zh-CN" sz="1600">
                <a:sym typeface="+mn-ea"/>
              </a:rPr>
              <a:t>sigmoid</a:t>
            </a:r>
            <a:r>
              <a:rPr lang="zh-CN" altLang="en-US" sz="1600">
                <a:sym typeface="+mn-ea"/>
              </a:rPr>
              <a:t>作为输入的</a:t>
            </a:r>
            <a:r>
              <a:rPr lang="zh-CN" altLang="en-US" sz="1600">
                <a:sym typeface="+mn-ea"/>
              </a:rPr>
              <a:t>激活函数。</a:t>
            </a:r>
            <a:endParaRPr lang="zh-CN" altLang="en-US" sz="1600">
              <a:sym typeface="+mn-ea"/>
            </a:endParaRPr>
          </a:p>
          <a:p>
            <a:pPr indent="0">
              <a:buFont typeface="Arial" panose="020B0604020202020204" pitchFamily="34" charset="0"/>
              <a:buNone/>
            </a:pPr>
            <a:r>
              <a:rPr lang="en-US" altLang="zh-CN" sz="1600">
                <a:highlight>
                  <a:srgbClr val="00FF00"/>
                </a:highlight>
                <a:sym typeface="+mn-ea"/>
              </a:rPr>
              <a:t>3</a:t>
            </a:r>
            <a:r>
              <a:rPr lang="zh-CN" altLang="en-US" sz="1600">
                <a:highlight>
                  <a:srgbClr val="00FF00"/>
                </a:highlight>
                <a:sym typeface="+mn-ea"/>
              </a:rPr>
              <a:t>、调参优化</a:t>
            </a:r>
            <a:endParaRPr lang="zh-CN" altLang="en-US" sz="1600">
              <a:highlight>
                <a:srgbClr val="00FF00"/>
              </a:highlight>
              <a:sym typeface="+mn-ea"/>
            </a:endParaRPr>
          </a:p>
          <a:p>
            <a:pPr marL="285750" indent="-285750">
              <a:buFont typeface="Arial" panose="020B0604020202020204" pitchFamily="34" charset="0"/>
              <a:buChar char="•"/>
            </a:pPr>
            <a:r>
              <a:rPr lang="zh-CN" altLang="en-US" sz="1600" b="1">
                <a:sym typeface="+mn-ea"/>
              </a:rPr>
              <a:t>优化算法</a:t>
            </a:r>
            <a:r>
              <a:rPr lang="zh-CN" altLang="en-US" sz="1600">
                <a:sym typeface="+mn-ea"/>
              </a:rPr>
              <a:t>：</a:t>
            </a:r>
            <a:r>
              <a:rPr lang="en-US" altLang="zh-CN" sz="1600">
                <a:sym typeface="+mn-ea"/>
              </a:rPr>
              <a:t>SGD</a:t>
            </a:r>
            <a:r>
              <a:rPr lang="zh-CN" altLang="en-US" sz="1600">
                <a:sym typeface="+mn-ea"/>
              </a:rPr>
              <a:t>、</a:t>
            </a:r>
            <a:r>
              <a:rPr lang="en-US" altLang="zh-CN" sz="1600">
                <a:sym typeface="+mn-ea"/>
              </a:rPr>
              <a:t>SGD+ Momentum</a:t>
            </a:r>
            <a:r>
              <a:rPr lang="zh-CN" altLang="en-US" sz="1600">
                <a:sym typeface="+mn-ea"/>
              </a:rPr>
              <a:t>、Nesterov、</a:t>
            </a:r>
            <a:r>
              <a:rPr lang="en-US" altLang="zh-CN" sz="1600">
                <a:sym typeface="+mn-ea"/>
              </a:rPr>
              <a:t>AdaGrad</a:t>
            </a:r>
            <a:r>
              <a:rPr lang="zh-CN" altLang="en-US" sz="1600">
                <a:sym typeface="+mn-ea"/>
              </a:rPr>
              <a:t>、</a:t>
            </a:r>
            <a:r>
              <a:rPr lang="en-US" altLang="zh-CN" sz="1600">
                <a:sym typeface="+mn-ea"/>
              </a:rPr>
              <a:t>BMSProl</a:t>
            </a:r>
            <a:r>
              <a:rPr lang="zh-CN" altLang="en-US" sz="1600">
                <a:sym typeface="+mn-ea"/>
              </a:rPr>
              <a:t>、</a:t>
            </a:r>
            <a:r>
              <a:rPr lang="en-US" altLang="zh-CN" sz="1600">
                <a:sym typeface="+mn-ea"/>
              </a:rPr>
              <a:t>Adam(LSTM</a:t>
            </a:r>
            <a:r>
              <a:rPr lang="zh-CN" altLang="en-US" sz="1600">
                <a:sym typeface="+mn-ea"/>
              </a:rPr>
              <a:t>最优</a:t>
            </a:r>
            <a:r>
              <a:rPr lang="en-US" altLang="zh-CN" sz="1600">
                <a:sym typeface="+mn-ea"/>
              </a:rPr>
              <a:t>)</a:t>
            </a:r>
            <a:r>
              <a:rPr lang="zh-CN" altLang="en-US" sz="1600">
                <a:sym typeface="+mn-ea"/>
              </a:rPr>
              <a:t>。</a:t>
            </a:r>
            <a:endParaRPr lang="zh-CN" altLang="en-US" sz="1600">
              <a:sym typeface="+mn-ea"/>
            </a:endParaRPr>
          </a:p>
          <a:p>
            <a:pPr marL="285750" indent="-285750">
              <a:buFont typeface="Arial" panose="020B0604020202020204" pitchFamily="34" charset="0"/>
              <a:buChar char="•"/>
            </a:pPr>
            <a:r>
              <a:rPr lang="zh-CN" altLang="en-US" sz="1600" b="1">
                <a:sym typeface="+mn-ea"/>
              </a:rPr>
              <a:t>学习率</a:t>
            </a:r>
            <a:r>
              <a:rPr lang="zh-CN" altLang="en-US" sz="1600">
                <a:sym typeface="+mn-ea"/>
              </a:rPr>
              <a:t>：设置合适</a:t>
            </a:r>
            <a:r>
              <a:rPr lang="zh-CN" altLang="en-US" sz="1600">
                <a:sym typeface="+mn-ea"/>
              </a:rPr>
              <a:t>初始值；学习率退火方式</a:t>
            </a:r>
            <a:endParaRPr lang="zh-CN" altLang="en-US" sz="1600">
              <a:sym typeface="+mn-ea"/>
            </a:endParaRPr>
          </a:p>
          <a:p>
            <a:pPr marL="285750" indent="-285750">
              <a:buFont typeface="Arial" panose="020B0604020202020204" pitchFamily="34" charset="0"/>
              <a:buChar char="•"/>
            </a:pPr>
            <a:r>
              <a:rPr lang="zh-CN" altLang="en-US" sz="1600" b="1">
                <a:sym typeface="+mn-ea"/>
              </a:rPr>
              <a:t>批大小设置</a:t>
            </a:r>
            <a:r>
              <a:rPr lang="zh-CN" altLang="en-US" sz="1600">
                <a:sym typeface="+mn-ea"/>
              </a:rPr>
              <a:t>：</a:t>
            </a:r>
            <a:r>
              <a:rPr lang="en-US" altLang="zh-CN" sz="1600">
                <a:sym typeface="+mn-ea"/>
              </a:rPr>
              <a:t>32</a:t>
            </a:r>
            <a:r>
              <a:rPr lang="zh-CN" altLang="en-US" sz="1600">
                <a:sym typeface="+mn-ea"/>
              </a:rPr>
              <a:t>是一个很好的默认值。</a:t>
            </a:r>
            <a:endParaRPr lang="zh-CN" altLang="en-US" sz="1600">
              <a:sym typeface="+mn-ea"/>
            </a:endParaRPr>
          </a:p>
          <a:p>
            <a:pPr marL="285750" indent="-285750">
              <a:buFont typeface="Arial" panose="020B0604020202020204" pitchFamily="34" charset="0"/>
              <a:buChar char="•"/>
            </a:pPr>
            <a:r>
              <a:rPr lang="zh-CN" altLang="en-US" sz="1600" b="1">
                <a:sym typeface="+mn-ea"/>
              </a:rPr>
              <a:t>正则化</a:t>
            </a:r>
            <a:r>
              <a:rPr lang="zh-CN" altLang="en-US" sz="1600">
                <a:sym typeface="+mn-ea"/>
              </a:rPr>
              <a:t>：dropout、recurrent_dropout。适当跳过一些神经元降低过拟合风险。</a:t>
            </a:r>
            <a:endParaRPr lang="zh-CN" altLang="en-US" sz="1600">
              <a:sym typeface="+mn-ea"/>
            </a:endParaRPr>
          </a:p>
          <a:p>
            <a:pPr marL="285750" indent="-285750">
              <a:buFont typeface="Arial" panose="020B0604020202020204" pitchFamily="34" charset="0"/>
              <a:buNone/>
            </a:pPr>
            <a:endParaRPr lang="zh-CN" altLang="en-US" sz="1600">
              <a:sym typeface="+mn-ea"/>
            </a:endParaRPr>
          </a:p>
        </p:txBody>
      </p:sp>
      <p:sp>
        <p:nvSpPr>
          <p:cNvPr id="5" name="文本框 4"/>
          <p:cNvSpPr txBox="1"/>
          <p:nvPr/>
        </p:nvSpPr>
        <p:spPr>
          <a:xfrm>
            <a:off x="7721600" y="4767580"/>
            <a:ext cx="4082415" cy="368300"/>
          </a:xfrm>
          <a:prstGeom prst="rect">
            <a:avLst/>
          </a:prstGeom>
          <a:noFill/>
        </p:spPr>
        <p:txBody>
          <a:bodyPr wrap="square" rtlCol="0">
            <a:spAutoFit/>
          </a:bodyPr>
          <a:p>
            <a:r>
              <a:rPr lang="zh-CN" altLang="en-US"/>
              <a:t>注：网格、</a:t>
            </a:r>
            <a:r>
              <a:rPr lang="zh-CN" altLang="en-US"/>
              <a:t>随机搜索是一种</a:t>
            </a:r>
            <a:r>
              <a:rPr lang="zh-CN" altLang="en-US"/>
              <a:t>调优方法</a:t>
            </a:r>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4" name="文本框 3"/>
          <p:cNvSpPr txBox="1"/>
          <p:nvPr/>
        </p:nvSpPr>
        <p:spPr>
          <a:xfrm>
            <a:off x="701039" y="2997507"/>
            <a:ext cx="4031873" cy="120032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7200" b="1" i="0" u="none" strike="noStrike" kern="1200" cap="none" spc="0" normalizeH="0" baseline="0" noProof="0" dirty="0">
                <a:ln>
                  <a:noFill/>
                </a:ln>
                <a:solidFill>
                  <a:srgbClr val="E70020"/>
                </a:solidFill>
                <a:effectLst/>
                <a:uLnTx/>
                <a:uFillTx/>
                <a:latin typeface="Arial" panose="020B0604020202020204"/>
                <a:ea typeface="微软雅黑" panose="020B0503020204020204" charset="-122"/>
                <a:cs typeface="+mn-ea"/>
                <a:sym typeface="+mn-lt"/>
              </a:rPr>
              <a:t>THANKS</a:t>
            </a:r>
            <a:endParaRPr kumimoji="0" lang="zh-CN" altLang="en-US" sz="7200" b="1" i="0" u="none" strike="noStrike" kern="1200" cap="none" spc="0" normalizeH="0" baseline="0" noProof="0" dirty="0">
              <a:ln>
                <a:noFill/>
              </a:ln>
              <a:solidFill>
                <a:srgbClr val="E70020"/>
              </a:solidFill>
              <a:effectLst/>
              <a:uLnTx/>
              <a:uFillTx/>
              <a:latin typeface="Arial" panose="020B0604020202020204"/>
              <a:ea typeface="微软雅黑" panose="020B0503020204020204" charset="-122"/>
              <a:cs typeface="+mn-ea"/>
              <a:sym typeface="+mn-lt"/>
            </a:endParaRPr>
          </a:p>
        </p:txBody>
      </p:sp>
      <p:sp>
        <p:nvSpPr>
          <p:cNvPr id="6" name="文本框 5"/>
          <p:cNvSpPr txBox="1"/>
          <p:nvPr/>
        </p:nvSpPr>
        <p:spPr>
          <a:xfrm>
            <a:off x="701039" y="2658953"/>
            <a:ext cx="2926080" cy="36830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lumMod val="75000"/>
                    <a:lumOff val="25000"/>
                  </a:prstClr>
                </a:solidFill>
                <a:effectLst/>
                <a:uLnTx/>
                <a:uFillTx/>
                <a:latin typeface="Arial" panose="020B0604020202020204"/>
                <a:ea typeface="微软雅黑" panose="020B0503020204020204" charset="-122"/>
                <a:cs typeface="+mn-ea"/>
                <a:sym typeface="+mn-lt"/>
              </a:rPr>
              <a:t>宁波春建电子科技有限公司</a:t>
            </a: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Arial" panose="020B0604020202020204"/>
              <a:ea typeface="微软雅黑" panose="020B0503020204020204" charset="-122"/>
              <a:cs typeface="+mn-ea"/>
              <a:sym typeface="+mn-lt"/>
            </a:endParaRPr>
          </a:p>
        </p:txBody>
      </p:sp>
      <p:grpSp>
        <p:nvGrpSpPr>
          <p:cNvPr id="14" name="组合 13"/>
          <p:cNvGrpSpPr/>
          <p:nvPr/>
        </p:nvGrpSpPr>
        <p:grpSpPr>
          <a:xfrm>
            <a:off x="11503392" y="365760"/>
            <a:ext cx="322847" cy="175260"/>
            <a:chOff x="6324600" y="861060"/>
            <a:chExt cx="533400" cy="289560"/>
          </a:xfrm>
        </p:grpSpPr>
        <p:cxnSp>
          <p:nvCxnSpPr>
            <p:cNvPr id="10" name="直接连接符 9"/>
            <p:cNvCxnSpPr/>
            <p:nvPr/>
          </p:nvCxnSpPr>
          <p:spPr>
            <a:xfrm>
              <a:off x="6324600" y="861060"/>
              <a:ext cx="533400" cy="0"/>
            </a:xfrm>
            <a:prstGeom prst="line">
              <a:avLst/>
            </a:prstGeom>
            <a:ln w="28575">
              <a:solidFill>
                <a:srgbClr val="E7002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324600" y="1005840"/>
              <a:ext cx="533400" cy="0"/>
            </a:xfrm>
            <a:prstGeom prst="line">
              <a:avLst/>
            </a:prstGeom>
            <a:ln w="28575">
              <a:solidFill>
                <a:srgbClr val="E70020"/>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6324600" y="1150620"/>
              <a:ext cx="533400" cy="0"/>
            </a:xfrm>
            <a:prstGeom prst="line">
              <a:avLst/>
            </a:prstGeom>
            <a:ln w="28575">
              <a:solidFill>
                <a:srgbClr val="E70020"/>
              </a:solidFill>
            </a:ln>
          </p:spPr>
          <p:style>
            <a:lnRef idx="1">
              <a:schemeClr val="accent1"/>
            </a:lnRef>
            <a:fillRef idx="0">
              <a:schemeClr val="accent1"/>
            </a:fillRef>
            <a:effectRef idx="0">
              <a:schemeClr val="accent1"/>
            </a:effectRef>
            <a:fontRef idx="minor">
              <a:schemeClr val="tx1"/>
            </a:fontRef>
          </p:style>
        </p:cxnSp>
      </p:grpSp>
      <p:pic>
        <p:nvPicPr>
          <p:cNvPr id="5" name="图片 4" descr="春建汽车 主LOGO 2000x1500"/>
          <p:cNvPicPr>
            <a:picLocks noChangeAspect="1"/>
          </p:cNvPicPr>
          <p:nvPr/>
        </p:nvPicPr>
        <p:blipFill>
          <a:blip r:embed="rId1"/>
          <a:stretch>
            <a:fillRect/>
          </a:stretch>
        </p:blipFill>
        <p:spPr>
          <a:xfrm>
            <a:off x="-287655" y="-833120"/>
            <a:ext cx="3813810" cy="2860675"/>
          </a:xfrm>
          <a:prstGeom prst="rect">
            <a:avLst/>
          </a:prstGeom>
        </p:spPr>
      </p:pic>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2339" y="1477261"/>
            <a:ext cx="5095946" cy="42408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春建汽车 主LOGO 2000x1500"/>
          <p:cNvPicPr>
            <a:picLocks noChangeAspect="1"/>
          </p:cNvPicPr>
          <p:nvPr/>
        </p:nvPicPr>
        <p:blipFill>
          <a:blip r:embed="rId1"/>
          <a:stretch>
            <a:fillRect/>
          </a:stretch>
        </p:blipFill>
        <p:spPr>
          <a:xfrm>
            <a:off x="-287655" y="-833120"/>
            <a:ext cx="3813810" cy="2860675"/>
          </a:xfrm>
          <a:prstGeom prst="rect">
            <a:avLst/>
          </a:prstGeom>
        </p:spPr>
      </p:pic>
      <p:pic>
        <p:nvPicPr>
          <p:cNvPr id="13" name="图片 12" descr="春建汽车 主LOGO 2000x1500"/>
          <p:cNvPicPr>
            <a:picLocks noChangeAspect="1"/>
          </p:cNvPicPr>
          <p:nvPr/>
        </p:nvPicPr>
        <p:blipFill>
          <a:blip r:embed="rId1"/>
          <a:stretch>
            <a:fillRect/>
          </a:stretch>
        </p:blipFill>
        <p:spPr>
          <a:xfrm>
            <a:off x="-297180" y="-823595"/>
            <a:ext cx="3813810" cy="2860675"/>
          </a:xfrm>
          <a:prstGeom prst="rect">
            <a:avLst/>
          </a:prstGeom>
        </p:spPr>
      </p:pic>
      <p:sp>
        <p:nvSpPr>
          <p:cNvPr id="4" name="下箭头 3"/>
          <p:cNvSpPr/>
          <p:nvPr/>
        </p:nvSpPr>
        <p:spPr>
          <a:xfrm>
            <a:off x="2957830" y="1507490"/>
            <a:ext cx="1426210" cy="3842385"/>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zh-CN" altLang="en-US"/>
          </a:p>
        </p:txBody>
      </p:sp>
      <p:sp>
        <p:nvSpPr>
          <p:cNvPr id="10" name="文本框 9"/>
          <p:cNvSpPr txBox="1"/>
          <p:nvPr/>
        </p:nvSpPr>
        <p:spPr>
          <a:xfrm>
            <a:off x="4564380" y="1729740"/>
            <a:ext cx="4581525" cy="3169285"/>
          </a:xfrm>
          <a:prstGeom prst="rect">
            <a:avLst/>
          </a:prstGeom>
          <a:noFill/>
        </p:spPr>
        <p:txBody>
          <a:bodyPr wrap="square" rtlCol="0">
            <a:spAutoFit/>
          </a:bodyPr>
          <a:p>
            <a:pPr marL="285750" indent="-285750" fontAlgn="auto">
              <a:lnSpc>
                <a:spcPts val="6000"/>
              </a:lnSpc>
              <a:buFont typeface="Arial" panose="020B0604020202020204" pitchFamily="34" charset="0"/>
              <a:buChar char="•"/>
            </a:pPr>
            <a:r>
              <a:rPr lang="en-US" altLang="zh-CN" sz="2400" b="1"/>
              <a:t>RNN</a:t>
            </a:r>
            <a:r>
              <a:rPr lang="zh-CN" altLang="en-US" sz="2400" b="1">
                <a:sym typeface="+mn-ea"/>
              </a:rPr>
              <a:t>循环神经网络</a:t>
            </a:r>
            <a:r>
              <a:rPr lang="zh-CN" altLang="en-US" sz="2400" b="1"/>
              <a:t>原理</a:t>
            </a:r>
            <a:endParaRPr lang="zh-CN" altLang="en-US" sz="2400" b="1"/>
          </a:p>
          <a:p>
            <a:pPr marL="285750" indent="-285750" fontAlgn="auto">
              <a:lnSpc>
                <a:spcPts val="6000"/>
              </a:lnSpc>
              <a:buFont typeface="Arial" panose="020B0604020202020204" pitchFamily="34" charset="0"/>
              <a:buChar char="•"/>
            </a:pPr>
            <a:r>
              <a:rPr lang="en-US" altLang="zh-CN" sz="2400" b="1"/>
              <a:t>LSTM</a:t>
            </a:r>
            <a:r>
              <a:rPr lang="zh-CN" altLang="en-US" sz="2400" b="1"/>
              <a:t>算法框架和原理</a:t>
            </a:r>
            <a:endParaRPr lang="zh-CN" altLang="en-US" sz="2400" b="1"/>
          </a:p>
          <a:p>
            <a:pPr marL="285750" indent="-285750" fontAlgn="auto">
              <a:lnSpc>
                <a:spcPts val="6000"/>
              </a:lnSpc>
              <a:buFont typeface="Arial" panose="020B0604020202020204" pitchFamily="34" charset="0"/>
              <a:buChar char="•"/>
            </a:pPr>
            <a:r>
              <a:rPr lang="zh-CN" altLang="en-US" sz="2400" b="1"/>
              <a:t>LSTM不同改进算法</a:t>
            </a:r>
            <a:endParaRPr lang="zh-CN" altLang="en-US" sz="2400" b="1"/>
          </a:p>
          <a:p>
            <a:pPr marL="285750" indent="-285750" fontAlgn="auto">
              <a:lnSpc>
                <a:spcPts val="6000"/>
              </a:lnSpc>
              <a:buFont typeface="Arial" panose="020B0604020202020204" pitchFamily="34" charset="0"/>
              <a:buChar char="•"/>
            </a:pPr>
            <a:r>
              <a:rPr lang="zh-CN" altLang="en-US" sz="2400" b="1">
                <a:sym typeface="+mn-ea"/>
              </a:rPr>
              <a:t>LSTM的性能评定与优化方案</a:t>
            </a:r>
            <a:endParaRPr lang="zh-CN" altLang="en-US" sz="2400" b="1">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春建汽车 主LOGO 2000x1500"/>
          <p:cNvPicPr>
            <a:picLocks noChangeAspect="1"/>
          </p:cNvPicPr>
          <p:nvPr>
            <p:custDataLst>
              <p:tags r:id="rId1"/>
            </p:custDataLst>
          </p:nvPr>
        </p:nvPicPr>
        <p:blipFill>
          <a:blip r:embed="rId2"/>
          <a:stretch>
            <a:fillRect/>
          </a:stretch>
        </p:blipFill>
        <p:spPr>
          <a:xfrm>
            <a:off x="-287655" y="-833120"/>
            <a:ext cx="3813810" cy="2860675"/>
          </a:xfrm>
          <a:prstGeom prst="rect">
            <a:avLst/>
          </a:prstGeom>
        </p:spPr>
      </p:pic>
      <p:pic>
        <p:nvPicPr>
          <p:cNvPr id="13" name="图片 12" descr="春建汽车 主LOGO 2000x1500"/>
          <p:cNvPicPr>
            <a:picLocks noChangeAspect="1"/>
          </p:cNvPicPr>
          <p:nvPr>
            <p:custDataLst>
              <p:tags r:id="rId3"/>
            </p:custDataLst>
          </p:nvPr>
        </p:nvPicPr>
        <p:blipFill>
          <a:blip r:embed="rId2"/>
          <a:stretch>
            <a:fillRect/>
          </a:stretch>
        </p:blipFill>
        <p:spPr>
          <a:xfrm>
            <a:off x="-287655" y="-833120"/>
            <a:ext cx="3813810" cy="2860675"/>
          </a:xfrm>
          <a:prstGeom prst="rect">
            <a:avLst/>
          </a:prstGeom>
        </p:spPr>
      </p:pic>
      <p:sp>
        <p:nvSpPr>
          <p:cNvPr id="3" name="文本框 2"/>
          <p:cNvSpPr txBox="1"/>
          <p:nvPr/>
        </p:nvSpPr>
        <p:spPr>
          <a:xfrm>
            <a:off x="0" y="1020445"/>
            <a:ext cx="2790190" cy="368300"/>
          </a:xfrm>
          <a:prstGeom prst="rect">
            <a:avLst/>
          </a:prstGeom>
          <a:noFill/>
        </p:spPr>
        <p:txBody>
          <a:bodyPr wrap="square" rtlCol="0" anchor="t">
            <a:spAutoFit/>
          </a:bodyPr>
          <a:p>
            <a:pPr marL="285750" indent="-285750" fontAlgn="auto">
              <a:lnSpc>
                <a:spcPct val="100000"/>
              </a:lnSpc>
              <a:buFont typeface="Arial" panose="020B0604020202020204" pitchFamily="34" charset="0"/>
              <a:buChar char="•"/>
            </a:pPr>
            <a:r>
              <a:rPr lang="en-US" altLang="zh-CN" b="1">
                <a:sym typeface="+mn-ea"/>
              </a:rPr>
              <a:t>RNN</a:t>
            </a:r>
            <a:r>
              <a:rPr lang="zh-CN" altLang="en-US" b="1">
                <a:sym typeface="+mn-ea"/>
              </a:rPr>
              <a:t>循环神经网络</a:t>
            </a:r>
            <a:r>
              <a:rPr lang="zh-CN" altLang="en-US" b="1">
                <a:sym typeface="+mn-ea"/>
              </a:rPr>
              <a:t>原理</a:t>
            </a:r>
            <a:endParaRPr lang="zh-CN" altLang="en-US"/>
          </a:p>
        </p:txBody>
      </p:sp>
      <p:sp>
        <p:nvSpPr>
          <p:cNvPr id="4" name="文本框 3"/>
          <p:cNvSpPr txBox="1"/>
          <p:nvPr/>
        </p:nvSpPr>
        <p:spPr>
          <a:xfrm>
            <a:off x="466090" y="1312545"/>
            <a:ext cx="11534775" cy="1568450"/>
          </a:xfrm>
          <a:prstGeom prst="rect">
            <a:avLst/>
          </a:prstGeom>
          <a:noFill/>
        </p:spPr>
        <p:txBody>
          <a:bodyPr wrap="square" rtlCol="0">
            <a:spAutoFit/>
          </a:bodyPr>
          <a:p>
            <a:pPr fontAlgn="auto">
              <a:lnSpc>
                <a:spcPct val="150000"/>
              </a:lnSpc>
            </a:pPr>
            <a:r>
              <a:rPr lang="zh-CN" altLang="en-US" sz="1600"/>
              <a:t>通俗理解：</a:t>
            </a:r>
            <a:r>
              <a:rPr lang="en-US" altLang="zh-CN" sz="1600"/>
              <a:t>RNN</a:t>
            </a:r>
            <a:r>
              <a:rPr lang="zh-CN" altLang="en-US" sz="1600"/>
              <a:t>类似人脑的思考，会结合过去时间发生的事情对将来事情进行预测，体现信息的持久性。</a:t>
            </a:r>
            <a:endParaRPr lang="zh-CN" altLang="en-US" sz="1600"/>
          </a:p>
          <a:p>
            <a:pPr fontAlgn="auto">
              <a:lnSpc>
                <a:spcPct val="150000"/>
              </a:lnSpc>
            </a:pPr>
            <a:r>
              <a:rPr lang="en-US" altLang="zh-CN" sz="1600"/>
              <a:t>RNN</a:t>
            </a:r>
            <a:r>
              <a:rPr lang="zh-CN" altLang="en-US" sz="1600"/>
              <a:t>关键点：可以用于连接先前的信息到当前的任务上，实现对未来发生事情的</a:t>
            </a:r>
            <a:r>
              <a:rPr lang="zh-CN" altLang="en-US" sz="1600"/>
              <a:t>预测。</a:t>
            </a:r>
            <a:endParaRPr lang="zh-CN" altLang="en-US" sz="1600"/>
          </a:p>
          <a:p>
            <a:pPr fontAlgn="auto">
              <a:lnSpc>
                <a:spcPct val="150000"/>
              </a:lnSpc>
            </a:pPr>
            <a:r>
              <a:rPr lang="en-US" altLang="zh-CN" sz="1600"/>
              <a:t>RNN</a:t>
            </a:r>
            <a:r>
              <a:rPr lang="zh-CN" altLang="en-US" sz="1600"/>
              <a:t>性质：当当前信息</a:t>
            </a:r>
            <a:r>
              <a:rPr lang="en-US" altLang="zh-CN" sz="1600"/>
              <a:t>(</a:t>
            </a:r>
            <a:r>
              <a:rPr lang="zh-CN" altLang="en-US" sz="1600"/>
              <a:t>或预测信息</a:t>
            </a:r>
            <a:r>
              <a:rPr lang="en-US" altLang="zh-CN" sz="1600"/>
              <a:t>)</a:t>
            </a:r>
            <a:r>
              <a:rPr lang="zh-CN" altLang="en-US" sz="1600"/>
              <a:t>与之前信息时间点间隔很小时，可以学会使用先前信息</a:t>
            </a:r>
            <a:r>
              <a:rPr lang="en-US" altLang="zh-CN" sz="1600" b="1"/>
              <a:t>(</a:t>
            </a:r>
            <a:r>
              <a:rPr lang="zh-CN" altLang="en-US" sz="1600" b="1"/>
              <a:t>短期记忆</a:t>
            </a:r>
            <a:r>
              <a:rPr lang="en-US" altLang="zh-CN" sz="1600" b="1"/>
              <a:t>)</a:t>
            </a:r>
            <a:r>
              <a:rPr lang="zh-CN" altLang="en-US" sz="1600"/>
              <a:t>；当间隔很大，将丧失学习能力</a:t>
            </a:r>
            <a:r>
              <a:rPr lang="en-US" altLang="zh-CN" sz="1600" b="1">
                <a:sym typeface="+mn-ea"/>
              </a:rPr>
              <a:t>(</a:t>
            </a:r>
            <a:r>
              <a:rPr lang="zh-CN" altLang="en-US" sz="1600" b="1">
                <a:sym typeface="+mn-ea"/>
              </a:rPr>
              <a:t>长期记忆</a:t>
            </a:r>
            <a:r>
              <a:rPr lang="en-US" altLang="zh-CN" sz="1600" b="1">
                <a:sym typeface="+mn-ea"/>
              </a:rPr>
              <a:t>)</a:t>
            </a:r>
            <a:r>
              <a:rPr lang="zh-CN" altLang="en-US" sz="1600"/>
              <a:t>。注：</a:t>
            </a:r>
            <a:r>
              <a:rPr lang="en-US" altLang="zh-CN" sz="1600"/>
              <a:t>LSTM</a:t>
            </a:r>
            <a:r>
              <a:rPr lang="zh-CN" altLang="en-US" sz="1600"/>
              <a:t>能够解决长期</a:t>
            </a:r>
            <a:r>
              <a:rPr lang="zh-CN" altLang="en-US" sz="1600"/>
              <a:t>记忆问题。</a:t>
            </a:r>
            <a:endParaRPr lang="zh-CN" altLang="en-US" sz="1600"/>
          </a:p>
        </p:txBody>
      </p:sp>
      <p:pic>
        <p:nvPicPr>
          <p:cNvPr id="9" name="图片 8"/>
          <p:cNvPicPr>
            <a:picLocks noChangeAspect="1"/>
          </p:cNvPicPr>
          <p:nvPr>
            <p:custDataLst>
              <p:tags r:id="rId4"/>
            </p:custDataLst>
          </p:nvPr>
        </p:nvPicPr>
        <p:blipFill>
          <a:blip r:embed="rId5"/>
          <a:stretch>
            <a:fillRect/>
          </a:stretch>
        </p:blipFill>
        <p:spPr>
          <a:xfrm>
            <a:off x="455295" y="3208020"/>
            <a:ext cx="4732655" cy="2361565"/>
          </a:xfrm>
          <a:prstGeom prst="rect">
            <a:avLst/>
          </a:prstGeom>
        </p:spPr>
      </p:pic>
      <p:sp>
        <p:nvSpPr>
          <p:cNvPr id="10" name="文本框 9"/>
          <p:cNvSpPr txBox="1"/>
          <p:nvPr/>
        </p:nvSpPr>
        <p:spPr>
          <a:xfrm>
            <a:off x="81280" y="2839720"/>
            <a:ext cx="1692275" cy="368300"/>
          </a:xfrm>
          <a:prstGeom prst="rect">
            <a:avLst/>
          </a:prstGeom>
          <a:noFill/>
        </p:spPr>
        <p:txBody>
          <a:bodyPr wrap="square" rtlCol="0">
            <a:spAutoFit/>
          </a:bodyPr>
          <a:p>
            <a:r>
              <a:rPr lang="zh-CN" altLang="en-US" b="1"/>
              <a:t>网络框架理解：</a:t>
            </a:r>
            <a:endParaRPr lang="zh-CN" altLang="en-US" b="1"/>
          </a:p>
        </p:txBody>
      </p:sp>
      <p:pic>
        <p:nvPicPr>
          <p:cNvPr id="11" name="图片 10"/>
          <p:cNvPicPr>
            <a:picLocks noChangeAspect="1"/>
          </p:cNvPicPr>
          <p:nvPr/>
        </p:nvPicPr>
        <p:blipFill>
          <a:blip r:embed="rId6"/>
          <a:stretch>
            <a:fillRect/>
          </a:stretch>
        </p:blipFill>
        <p:spPr>
          <a:xfrm>
            <a:off x="5300980" y="3192780"/>
            <a:ext cx="4651375" cy="2376805"/>
          </a:xfrm>
          <a:prstGeom prst="rect">
            <a:avLst/>
          </a:prstGeom>
        </p:spPr>
      </p:pic>
      <p:sp>
        <p:nvSpPr>
          <p:cNvPr id="12" name="矩形 11"/>
          <p:cNvSpPr/>
          <p:nvPr/>
        </p:nvSpPr>
        <p:spPr>
          <a:xfrm>
            <a:off x="455295" y="3208020"/>
            <a:ext cx="1245870" cy="3613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200">
                <a:solidFill>
                  <a:srgbClr val="FFFF00"/>
                </a:solidFill>
              </a:rPr>
              <a:t>一般神经网络</a:t>
            </a:r>
            <a:endParaRPr lang="zh-CN" altLang="en-US" sz="1200">
              <a:solidFill>
                <a:srgbClr val="FFFF00"/>
              </a:solidFill>
            </a:endParaRPr>
          </a:p>
        </p:txBody>
      </p:sp>
      <p:sp>
        <p:nvSpPr>
          <p:cNvPr id="14" name="矩形 13"/>
          <p:cNvSpPr/>
          <p:nvPr/>
        </p:nvSpPr>
        <p:spPr>
          <a:xfrm>
            <a:off x="5300980" y="3208020"/>
            <a:ext cx="1245870" cy="3613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a:solidFill>
                  <a:srgbClr val="FFFF00"/>
                </a:solidFill>
              </a:rPr>
              <a:t>RNN</a:t>
            </a:r>
            <a:endParaRPr lang="en-US" altLang="zh-CN" sz="1200">
              <a:solidFill>
                <a:srgbClr val="FFFF00"/>
              </a:solidFill>
            </a:endParaRPr>
          </a:p>
        </p:txBody>
      </p:sp>
      <mc:AlternateContent xmlns:mc="http://schemas.openxmlformats.org/markup-compatibility/2006">
        <mc:Choice xmlns:a14="http://schemas.microsoft.com/office/drawing/2010/main" Requires="a14">
          <p:sp>
            <p:nvSpPr>
              <p:cNvPr id="15" name="文本框 14"/>
              <p:cNvSpPr txBox="1"/>
              <p:nvPr/>
            </p:nvSpPr>
            <p:spPr>
              <a:xfrm>
                <a:off x="1006475" y="5772785"/>
                <a:ext cx="3243580" cy="368300"/>
              </a:xfrm>
              <a:prstGeom prst="rect">
                <a:avLst/>
              </a:prstGeom>
              <a:noFill/>
            </p:spPr>
            <p:txBody>
              <a:bodyPr wrap="square" rtlCol="0">
                <a:spAutoFit/>
              </a:bodyPr>
              <a:p>
                <a:r>
                  <a:rPr lang="zh-CN" altLang="en-US"/>
                  <a:t>隐藏层输出：</a:t>
                </a:r>
                <a14:m>
                  <m:oMath xmlns:m="http://schemas.openxmlformats.org/officeDocument/2006/math">
                    <m:r>
                      <a:rPr lang="en-US" altLang="zh-CN" i="1">
                        <a:latin typeface="Cambria Math" panose="02040503050406030204" charset="0"/>
                        <a:cs typeface="Cambria Math" panose="02040503050406030204" charset="0"/>
                      </a:rPr>
                      <m:t>𝑆</m:t>
                    </m:r>
                    <m:r>
                      <a:rPr lang="en-US" altLang="zh-CN" i="1">
                        <a:latin typeface="Cambria Math" panose="02040503050406030204" charset="0"/>
                        <a:ea typeface="MS Mincho" charset="0"/>
                        <a:cs typeface="Cambria Math" panose="02040503050406030204" charset="0"/>
                      </a:rPr>
                      <m:t>=</m:t>
                    </m:r>
                    <m:r>
                      <a:rPr lang="en-US" altLang="zh-CN" i="1">
                        <a:latin typeface="Cambria Math" panose="02040503050406030204" charset="0"/>
                        <a:ea typeface="MS Mincho" charset="0"/>
                        <a:cs typeface="Cambria Math" panose="02040503050406030204" charset="0"/>
                      </a:rPr>
                      <m:t>𝑓</m:t>
                    </m:r>
                    <m:r>
                      <a:rPr lang="en-US" altLang="zh-CN" i="1">
                        <a:latin typeface="Cambria Math" panose="02040503050406030204" charset="0"/>
                        <a:ea typeface="MS Mincho" charset="0"/>
                        <a:cs typeface="Cambria Math" panose="02040503050406030204" charset="0"/>
                      </a:rPr>
                      <m:t>(</m:t>
                    </m:r>
                    <m:sSub>
                      <m:sSubPr>
                        <m:ctrlPr>
                          <a:rPr lang="en-US" altLang="zh-CN" i="1">
                            <a:latin typeface="Cambria Math" panose="02040503050406030204" charset="0"/>
                            <a:ea typeface="MS Mincho" charset="0"/>
                            <a:cs typeface="Cambria Math" panose="02040503050406030204" charset="0"/>
                          </a:rPr>
                        </m:ctrlPr>
                      </m:sSubPr>
                      <m:e>
                        <m:r>
                          <a:rPr lang="en-US" altLang="zh-CN" i="1">
                            <a:latin typeface="Cambria Math" panose="02040503050406030204" charset="0"/>
                            <a:ea typeface="MS Mincho" charset="0"/>
                            <a:cs typeface="Cambria Math" panose="02040503050406030204" charset="0"/>
                          </a:rPr>
                          <m:t>𝑊</m:t>
                        </m:r>
                      </m:e>
                      <m:sub>
                        <m:r>
                          <a:rPr lang="en-US" altLang="zh-CN" i="1">
                            <a:latin typeface="Cambria Math" panose="02040503050406030204" charset="0"/>
                            <a:ea typeface="MS Mincho" charset="0"/>
                            <a:cs typeface="Cambria Math" panose="02040503050406030204" charset="0"/>
                          </a:rPr>
                          <m:t>𝑖𝑛</m:t>
                        </m:r>
                      </m:sub>
                    </m:sSub>
                    <m:r>
                      <a:rPr lang="en-US" altLang="zh-CN" i="1">
                        <a:latin typeface="Cambria Math" panose="02040503050406030204" charset="0"/>
                        <a:ea typeface="MS Mincho" charset="0"/>
                        <a:cs typeface="Cambria Math" panose="02040503050406030204" charset="0"/>
                      </a:rPr>
                      <m:t>𝑋</m:t>
                    </m:r>
                    <m:r>
                      <a:rPr lang="en-US" altLang="zh-CN" i="1">
                        <a:latin typeface="Cambria Math" panose="02040503050406030204" charset="0"/>
                        <a:ea typeface="MS Mincho" charset="0"/>
                        <a:cs typeface="Cambria Math" panose="02040503050406030204" charset="0"/>
                      </a:rPr>
                      <m:t>+</m:t>
                    </m:r>
                    <m:r>
                      <a:rPr lang="en-US" altLang="zh-CN" i="1">
                        <a:latin typeface="Cambria Math" panose="02040503050406030204" charset="0"/>
                        <a:ea typeface="MS Mincho" charset="0"/>
                        <a:cs typeface="Cambria Math" panose="02040503050406030204" charset="0"/>
                      </a:rPr>
                      <m:t>𝑏</m:t>
                    </m:r>
                    <m:r>
                      <a:rPr lang="en-US" altLang="zh-CN" i="1">
                        <a:latin typeface="Cambria Math" panose="02040503050406030204" charset="0"/>
                        <a:ea typeface="MS Mincho" charset="0"/>
                        <a:cs typeface="Cambria Math" panose="02040503050406030204" charset="0"/>
                      </a:rPr>
                      <m:t>)</m:t>
                    </m:r>
                  </m:oMath>
                </a14:m>
                <a:endParaRPr lang="en-US" altLang="zh-CN" i="1">
                  <a:latin typeface="Cambria Math" panose="02040503050406030204" charset="0"/>
                  <a:cs typeface="Cambria Math" panose="02040503050406030204" charset="0"/>
                </a:endParaRPr>
              </a:p>
            </p:txBody>
          </p:sp>
        </mc:Choice>
        <mc:Fallback>
          <p:sp>
            <p:nvSpPr>
              <p:cNvPr id="15" name="文本框 14"/>
              <p:cNvSpPr txBox="1">
                <a:spLocks noRot="1" noChangeAspect="1" noMove="1" noResize="1" noEditPoints="1" noAdjustHandles="1" noChangeArrowheads="1" noChangeShapeType="1" noTextEdit="1"/>
              </p:cNvSpPr>
              <p:nvPr/>
            </p:nvSpPr>
            <p:spPr>
              <a:xfrm>
                <a:off x="1006475" y="5772785"/>
                <a:ext cx="3243580" cy="368300"/>
              </a:xfrm>
              <a:prstGeom prst="rect">
                <a:avLst/>
              </a:prstGeom>
              <a:blipFill rotWithShape="1">
                <a:blip r:embed="rId7"/>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6" name="文本框 15"/>
              <p:cNvSpPr txBox="1"/>
              <p:nvPr/>
            </p:nvSpPr>
            <p:spPr>
              <a:xfrm>
                <a:off x="5477510" y="5772785"/>
                <a:ext cx="4298315" cy="368300"/>
              </a:xfrm>
              <a:prstGeom prst="rect">
                <a:avLst/>
              </a:prstGeom>
              <a:noFill/>
            </p:spPr>
            <p:txBody>
              <a:bodyPr wrap="square" rtlCol="0">
                <a:spAutoFit/>
              </a:bodyPr>
              <a:p>
                <a:r>
                  <a:rPr lang="zh-CN" altLang="en-US"/>
                  <a:t>隐藏层输出：</a:t>
                </a:r>
                <a14:m>
                  <m:oMath xmlns:m="http://schemas.openxmlformats.org/officeDocument/2006/math">
                    <m:r>
                      <a:rPr lang="en-US" altLang="zh-CN" i="1">
                        <a:latin typeface="Cambria Math" panose="02040503050406030204" charset="0"/>
                        <a:cs typeface="Cambria Math" panose="02040503050406030204" charset="0"/>
                      </a:rPr>
                      <m:t>𝑆</m:t>
                    </m:r>
                    <m:r>
                      <a:rPr lang="en-US" altLang="zh-CN" i="1">
                        <a:latin typeface="Cambria Math" panose="02040503050406030204" charset="0"/>
                        <a:ea typeface="MS Mincho" charset="0"/>
                        <a:cs typeface="Cambria Math" panose="02040503050406030204" charset="0"/>
                      </a:rPr>
                      <m:t>=</m:t>
                    </m:r>
                    <m:r>
                      <a:rPr lang="en-US" altLang="zh-CN" i="1">
                        <a:latin typeface="Cambria Math" panose="02040503050406030204" charset="0"/>
                        <a:ea typeface="MS Mincho" charset="0"/>
                        <a:cs typeface="Cambria Math" panose="02040503050406030204" charset="0"/>
                      </a:rPr>
                      <m:t>𝑓</m:t>
                    </m:r>
                    <m:r>
                      <a:rPr lang="en-US" altLang="zh-CN" i="1">
                        <a:latin typeface="Cambria Math" panose="02040503050406030204" charset="0"/>
                        <a:ea typeface="MS Mincho" charset="0"/>
                        <a:cs typeface="Cambria Math" panose="02040503050406030204" charset="0"/>
                      </a:rPr>
                      <m:t>(</m:t>
                    </m:r>
                    <m:sSub>
                      <m:sSubPr>
                        <m:ctrlPr>
                          <a:rPr lang="en-US" altLang="zh-CN" i="1">
                            <a:latin typeface="Cambria Math" panose="02040503050406030204" charset="0"/>
                            <a:ea typeface="MS Mincho" charset="0"/>
                            <a:cs typeface="Cambria Math" panose="02040503050406030204" charset="0"/>
                          </a:rPr>
                        </m:ctrlPr>
                      </m:sSubPr>
                      <m:e>
                        <m:r>
                          <a:rPr lang="en-US" altLang="zh-CN" i="1">
                            <a:latin typeface="Cambria Math" panose="02040503050406030204" charset="0"/>
                            <a:ea typeface="MS Mincho" charset="0"/>
                            <a:cs typeface="Cambria Math" panose="02040503050406030204" charset="0"/>
                          </a:rPr>
                          <m:t>𝑊</m:t>
                        </m:r>
                      </m:e>
                      <m:sub>
                        <m:r>
                          <a:rPr lang="en-US" altLang="zh-CN" i="1">
                            <a:latin typeface="Cambria Math" panose="02040503050406030204" charset="0"/>
                            <a:ea typeface="MS Mincho" charset="0"/>
                            <a:cs typeface="Cambria Math" panose="02040503050406030204" charset="0"/>
                          </a:rPr>
                          <m:t>𝑖𝑛</m:t>
                        </m:r>
                      </m:sub>
                    </m:sSub>
                    <m:r>
                      <a:rPr lang="en-US" altLang="zh-CN" i="1">
                        <a:latin typeface="Cambria Math" panose="02040503050406030204" charset="0"/>
                        <a:ea typeface="MS Mincho" charset="0"/>
                        <a:cs typeface="Cambria Math" panose="02040503050406030204" charset="0"/>
                      </a:rPr>
                      <m:t>𝑋</m:t>
                    </m:r>
                    <m:r>
                      <a:rPr lang="en-US" altLang="zh-CN" i="1">
                        <a:latin typeface="Cambria Math" panose="02040503050406030204" charset="0"/>
                        <a:ea typeface="MS Mincho" charset="0"/>
                        <a:cs typeface="Cambria Math" panose="02040503050406030204" charset="0"/>
                      </a:rPr>
                      <m:t>+</m:t>
                    </m:r>
                    <m:sSub>
                      <m:sSubPr>
                        <m:ctrlPr>
                          <a:rPr lang="en-US" altLang="zh-CN" i="1">
                            <a:latin typeface="Cambria Math" panose="02040503050406030204" charset="0"/>
                            <a:ea typeface="MS Mincho" charset="0"/>
                            <a:cs typeface="Cambria Math" panose="02040503050406030204" charset="0"/>
                          </a:rPr>
                        </m:ctrlPr>
                      </m:sSubPr>
                      <m:e>
                        <m:r>
                          <a:rPr lang="en-US" altLang="zh-CN" i="1">
                            <a:latin typeface="Cambria Math" panose="02040503050406030204" charset="0"/>
                            <a:ea typeface="MS Mincho" charset="0"/>
                            <a:cs typeface="Cambria Math" panose="02040503050406030204" charset="0"/>
                          </a:rPr>
                          <m:t>𝑊</m:t>
                        </m:r>
                      </m:e>
                      <m:sub>
                        <m:r>
                          <a:rPr lang="en-US" altLang="zh-CN" i="1">
                            <a:latin typeface="Cambria Math" panose="02040503050406030204" charset="0"/>
                            <a:ea typeface="MS Mincho" charset="0"/>
                            <a:cs typeface="Cambria Math" panose="02040503050406030204" charset="0"/>
                          </a:rPr>
                          <m:t>𝑆</m:t>
                        </m:r>
                      </m:sub>
                    </m:sSub>
                    <m:sSub>
                      <m:sSubPr>
                        <m:ctrlPr>
                          <a:rPr lang="en-US" altLang="zh-CN" i="1">
                            <a:latin typeface="Cambria Math" panose="02040503050406030204" charset="0"/>
                            <a:ea typeface="MS Mincho" charset="0"/>
                            <a:cs typeface="Cambria Math" panose="02040503050406030204" charset="0"/>
                          </a:rPr>
                        </m:ctrlPr>
                      </m:sSubPr>
                      <m:e>
                        <m:r>
                          <a:rPr lang="en-US" altLang="zh-CN" i="1">
                            <a:latin typeface="Cambria Math" panose="02040503050406030204" charset="0"/>
                            <a:ea typeface="MS Mincho" charset="0"/>
                            <a:cs typeface="Cambria Math" panose="02040503050406030204" charset="0"/>
                          </a:rPr>
                          <m:t>𝑆</m:t>
                        </m:r>
                      </m:e>
                      <m:sub>
                        <m:r>
                          <a:rPr lang="en-US" altLang="zh-CN" i="1">
                            <a:latin typeface="Cambria Math" panose="02040503050406030204" charset="0"/>
                            <a:ea typeface="MS Mincho" charset="0"/>
                            <a:cs typeface="Cambria Math" panose="02040503050406030204" charset="0"/>
                          </a:rPr>
                          <m:t>𝑡</m:t>
                        </m:r>
                        <m:r>
                          <a:rPr lang="en-US" altLang="zh-CN" i="1">
                            <a:latin typeface="Cambria Math" panose="02040503050406030204" charset="0"/>
                            <a:ea typeface="MS Mincho" charset="0"/>
                            <a:cs typeface="Cambria Math" panose="02040503050406030204" charset="0"/>
                          </a:rPr>
                          <m:t>−</m:t>
                        </m:r>
                        <m:r>
                          <a:rPr lang="en-US" altLang="zh-CN" i="1">
                            <a:latin typeface="Cambria Math" panose="02040503050406030204" charset="0"/>
                            <a:ea typeface="MS Mincho" charset="0"/>
                            <a:cs typeface="Cambria Math" panose="02040503050406030204" charset="0"/>
                          </a:rPr>
                          <m:t>1</m:t>
                        </m:r>
                      </m:sub>
                    </m:sSub>
                    <m:r>
                      <a:rPr lang="en-US" altLang="zh-CN" i="1">
                        <a:latin typeface="Cambria Math" panose="02040503050406030204" charset="0"/>
                        <a:ea typeface="MS Mincho" charset="0"/>
                        <a:cs typeface="Cambria Math" panose="02040503050406030204" charset="0"/>
                      </a:rPr>
                      <m:t>+</m:t>
                    </m:r>
                    <m:r>
                      <a:rPr lang="en-US" altLang="zh-CN" i="1">
                        <a:latin typeface="Cambria Math" panose="02040503050406030204" charset="0"/>
                        <a:ea typeface="MS Mincho" charset="0"/>
                        <a:cs typeface="Cambria Math" panose="02040503050406030204" charset="0"/>
                      </a:rPr>
                      <m:t>𝑏</m:t>
                    </m:r>
                    <m:r>
                      <a:rPr lang="en-US" altLang="zh-CN" i="1">
                        <a:latin typeface="Cambria Math" panose="02040503050406030204" charset="0"/>
                        <a:ea typeface="MS Mincho" charset="0"/>
                        <a:cs typeface="Cambria Math" panose="02040503050406030204" charset="0"/>
                      </a:rPr>
                      <m:t>)</m:t>
                    </m:r>
                  </m:oMath>
                </a14:m>
                <a:endParaRPr lang="en-US" altLang="zh-CN" i="1">
                  <a:latin typeface="Cambria Math" panose="02040503050406030204" charset="0"/>
                  <a:cs typeface="Cambria Math" panose="02040503050406030204" charset="0"/>
                </a:endParaRPr>
              </a:p>
            </p:txBody>
          </p:sp>
        </mc:Choice>
        <mc:Fallback>
          <p:sp>
            <p:nvSpPr>
              <p:cNvPr id="16" name="文本框 15"/>
              <p:cNvSpPr txBox="1">
                <a:spLocks noRot="1" noChangeAspect="1" noMove="1" noResize="1" noEditPoints="1" noAdjustHandles="1" noChangeArrowheads="1" noChangeShapeType="1" noTextEdit="1"/>
              </p:cNvSpPr>
              <p:nvPr/>
            </p:nvSpPr>
            <p:spPr>
              <a:xfrm>
                <a:off x="5477510" y="5772785"/>
                <a:ext cx="4298315" cy="368300"/>
              </a:xfrm>
              <a:prstGeom prst="rect">
                <a:avLst/>
              </a:prstGeom>
              <a:blipFill rotWithShape="1">
                <a:blip r:embed="rId8"/>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7" name="文本框 16"/>
              <p:cNvSpPr txBox="1"/>
              <p:nvPr/>
            </p:nvSpPr>
            <p:spPr>
              <a:xfrm>
                <a:off x="361315" y="6344285"/>
                <a:ext cx="11307445" cy="337185"/>
              </a:xfrm>
              <a:prstGeom prst="rect">
                <a:avLst/>
              </a:prstGeom>
              <a:noFill/>
            </p:spPr>
            <p:txBody>
              <a:bodyPr wrap="square" rtlCol="0">
                <a:spAutoFit/>
              </a:bodyPr>
              <a:p>
                <a:r>
                  <a:rPr lang="zh-CN" altLang="en-US" sz="1600"/>
                  <a:t>注：</a:t>
                </a:r>
                <a:r>
                  <a:rPr lang="en-US" altLang="zh-CN" sz="1600"/>
                  <a:t>RNN</a:t>
                </a:r>
                <a:r>
                  <a:rPr lang="zh-CN" altLang="en-US" sz="1600"/>
                  <a:t>隐藏层有两个输入：（</a:t>
                </a:r>
                <a:r>
                  <a:rPr lang="en-US" altLang="zh-CN" sz="1600"/>
                  <a:t>1</a:t>
                </a:r>
                <a:r>
                  <a:rPr lang="zh-CN" altLang="en-US" sz="1600"/>
                  <a:t>）当前时刻输入</a:t>
                </a:r>
                <a:r>
                  <a:rPr lang="en-US" altLang="zh-CN" sz="1600"/>
                  <a:t>X </a:t>
                </a:r>
                <a:r>
                  <a:rPr lang="zh-CN" altLang="en-US" sz="1600"/>
                  <a:t>（</a:t>
                </a:r>
                <a:r>
                  <a:rPr lang="en-US" altLang="zh-CN" sz="1600"/>
                  <a:t>2</a:t>
                </a:r>
                <a:r>
                  <a:rPr lang="zh-CN" altLang="en-US" sz="1600"/>
                  <a:t>）上一个时刻隐藏层的输出</a:t>
                </a:r>
                <a14:m>
                  <m:oMath xmlns:m="http://schemas.openxmlformats.org/officeDocument/2006/math">
                    <m:sSub>
                      <m:sSubPr>
                        <m:ctrlPr>
                          <a:rPr lang="en-US" altLang="zh-CN" sz="1600" i="1">
                            <a:latin typeface="Cambria Math" panose="02040503050406030204" charset="0"/>
                            <a:ea typeface="MS Mincho" charset="0"/>
                            <a:cs typeface="Cambria Math" panose="02040503050406030204" charset="0"/>
                          </a:rPr>
                        </m:ctrlPr>
                      </m:sSubPr>
                      <m:e>
                        <m:r>
                          <a:rPr lang="en-US" altLang="zh-CN" sz="1600" i="1">
                            <a:latin typeface="Cambria Math" panose="02040503050406030204" charset="0"/>
                            <a:ea typeface="MS Mincho" charset="0"/>
                            <a:cs typeface="Cambria Math" panose="02040503050406030204" charset="0"/>
                          </a:rPr>
                          <m:t>𝑆</m:t>
                        </m:r>
                      </m:e>
                      <m:sub>
                        <m:r>
                          <a:rPr lang="en-US" altLang="zh-CN" sz="1600" i="1">
                            <a:latin typeface="Cambria Math" panose="02040503050406030204" charset="0"/>
                            <a:ea typeface="MS Mincho" charset="0"/>
                            <a:cs typeface="Cambria Math" panose="02040503050406030204" charset="0"/>
                          </a:rPr>
                          <m:t>𝑡</m:t>
                        </m:r>
                        <m:r>
                          <a:rPr lang="en-US" altLang="zh-CN" sz="1600" i="1">
                            <a:latin typeface="Cambria Math" panose="02040503050406030204" charset="0"/>
                            <a:ea typeface="MS Mincho" charset="0"/>
                            <a:cs typeface="Cambria Math" panose="02040503050406030204" charset="0"/>
                          </a:rPr>
                          <m:t>−</m:t>
                        </m:r>
                        <m:r>
                          <a:rPr lang="en-US" altLang="zh-CN" sz="1600" i="1">
                            <a:latin typeface="Cambria Math" panose="02040503050406030204" charset="0"/>
                            <a:ea typeface="MS Mincho" charset="0"/>
                            <a:cs typeface="Cambria Math" panose="02040503050406030204" charset="0"/>
                          </a:rPr>
                          <m:t>1</m:t>
                        </m:r>
                      </m:sub>
                    </m:sSub>
                  </m:oMath>
                </a14:m>
                <a:r>
                  <a:rPr lang="zh-CN" altLang="en-US" sz="1600">
                    <a:latin typeface="Cambria Math" panose="02040503050406030204" charset="0"/>
                    <a:ea typeface="宋体" panose="02010600030101010101" pitchFamily="2" charset="-122"/>
                    <a:cs typeface="Cambria Math" panose="02040503050406030204" charset="0"/>
                  </a:rPr>
                  <a:t>。所有的隐藏层共享一个权重矩阵</a:t>
                </a:r>
                <a14:m>
                  <m:oMath xmlns:m="http://schemas.openxmlformats.org/officeDocument/2006/math">
                    <m:sSub>
                      <m:sSubPr>
                        <m:ctrlPr>
                          <a:rPr lang="en-US" altLang="zh-CN" sz="1600" i="1">
                            <a:latin typeface="Cambria Math" panose="02040503050406030204" charset="0"/>
                            <a:ea typeface="MS Mincho" charset="0"/>
                            <a:cs typeface="Cambria Math" panose="02040503050406030204" charset="0"/>
                          </a:rPr>
                        </m:ctrlPr>
                      </m:sSubPr>
                      <m:e>
                        <m:r>
                          <a:rPr lang="en-US" altLang="zh-CN" sz="1600" i="1">
                            <a:latin typeface="Cambria Math" panose="02040503050406030204" charset="0"/>
                            <a:ea typeface="MS Mincho" charset="0"/>
                            <a:cs typeface="Cambria Math" panose="02040503050406030204" charset="0"/>
                          </a:rPr>
                          <m:t>𝑊</m:t>
                        </m:r>
                      </m:e>
                      <m:sub>
                        <m:r>
                          <a:rPr lang="en-US" altLang="zh-CN" sz="1600" i="1">
                            <a:latin typeface="Cambria Math" panose="02040503050406030204" charset="0"/>
                            <a:ea typeface="MS Mincho" charset="0"/>
                            <a:cs typeface="Cambria Math" panose="02040503050406030204" charset="0"/>
                          </a:rPr>
                          <m:t>𝑆</m:t>
                        </m:r>
                      </m:sub>
                    </m:sSub>
                  </m:oMath>
                </a14:m>
                <a:endParaRPr lang="en-US" altLang="zh-CN" sz="1600" i="1">
                  <a:latin typeface="Cambria Math" panose="02040503050406030204" charset="0"/>
                  <a:ea typeface="MS Mincho" charset="0"/>
                  <a:cs typeface="Cambria Math" panose="02040503050406030204" charset="0"/>
                </a:endParaRPr>
              </a:p>
            </p:txBody>
          </p:sp>
        </mc:Choice>
        <mc:Fallback>
          <p:sp>
            <p:nvSpPr>
              <p:cNvPr id="17" name="文本框 16"/>
              <p:cNvSpPr txBox="1">
                <a:spLocks noRot="1" noChangeAspect="1" noMove="1" noResize="1" noEditPoints="1" noAdjustHandles="1" noChangeArrowheads="1" noChangeShapeType="1" noTextEdit="1"/>
              </p:cNvSpPr>
              <p:nvPr/>
            </p:nvSpPr>
            <p:spPr>
              <a:xfrm>
                <a:off x="361315" y="6344285"/>
                <a:ext cx="11307445" cy="337185"/>
              </a:xfrm>
              <a:prstGeom prst="rect">
                <a:avLst/>
              </a:prstGeom>
              <a:blipFill rotWithShape="1">
                <a:blip r:embed="rId9"/>
                <a:stretch>
                  <a:fillRect/>
                </a:stretch>
              </a:blipFill>
            </p:spPr>
            <p:txBody>
              <a:bodyPr/>
              <a:lstStyle/>
              <a:p>
                <a:r>
                  <a:rPr lang="zh-CN" altLang="en-US">
                    <a:noFill/>
                  </a:rPr>
                  <a:t> </a:t>
                </a:r>
              </a:p>
            </p:txBody>
          </p:sp>
        </mc:Fallback>
      </mc:AlternateContent>
      <p:pic>
        <p:nvPicPr>
          <p:cNvPr id="21" name="图片 20"/>
          <p:cNvPicPr>
            <a:picLocks noChangeAspect="1"/>
          </p:cNvPicPr>
          <p:nvPr/>
        </p:nvPicPr>
        <p:blipFill>
          <a:blip r:embed="rId10"/>
          <a:stretch>
            <a:fillRect/>
          </a:stretch>
        </p:blipFill>
        <p:spPr>
          <a:xfrm>
            <a:off x="10314940" y="3482975"/>
            <a:ext cx="1877060" cy="1795780"/>
          </a:xfrm>
          <a:prstGeom prst="rect">
            <a:avLst/>
          </a:prstGeom>
        </p:spPr>
      </p:pic>
      <p:sp>
        <p:nvSpPr>
          <p:cNvPr id="22" name="燕尾形 21"/>
          <p:cNvSpPr/>
          <p:nvPr/>
        </p:nvSpPr>
        <p:spPr>
          <a:xfrm>
            <a:off x="9984740" y="4116070"/>
            <a:ext cx="297180" cy="26797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春建汽车 主LOGO 2000x1500"/>
          <p:cNvPicPr>
            <a:picLocks noChangeAspect="1"/>
          </p:cNvPicPr>
          <p:nvPr/>
        </p:nvPicPr>
        <p:blipFill>
          <a:blip r:embed="rId1"/>
          <a:stretch>
            <a:fillRect/>
          </a:stretch>
        </p:blipFill>
        <p:spPr>
          <a:xfrm>
            <a:off x="-287655" y="-833120"/>
            <a:ext cx="3813810" cy="2860675"/>
          </a:xfrm>
          <a:prstGeom prst="rect">
            <a:avLst/>
          </a:prstGeom>
        </p:spPr>
      </p:pic>
      <p:pic>
        <p:nvPicPr>
          <p:cNvPr id="13" name="图片 12" descr="春建汽车 主LOGO 2000x1500"/>
          <p:cNvPicPr>
            <a:picLocks noChangeAspect="1"/>
          </p:cNvPicPr>
          <p:nvPr/>
        </p:nvPicPr>
        <p:blipFill>
          <a:blip r:embed="rId1"/>
          <a:stretch>
            <a:fillRect/>
          </a:stretch>
        </p:blipFill>
        <p:spPr>
          <a:xfrm>
            <a:off x="-297180" y="-823595"/>
            <a:ext cx="3813810" cy="2860675"/>
          </a:xfrm>
          <a:prstGeom prst="rect">
            <a:avLst/>
          </a:prstGeom>
        </p:spPr>
      </p:pic>
      <p:pic>
        <p:nvPicPr>
          <p:cNvPr id="2" name="图片 1" descr="格式工厂 屏幕录像20220824_155553 00_00_00-00_00_20"/>
          <p:cNvPicPr>
            <a:picLocks noChangeAspect="1"/>
          </p:cNvPicPr>
          <p:nvPr/>
        </p:nvPicPr>
        <p:blipFill>
          <a:blip r:embed="rId2"/>
          <a:stretch>
            <a:fillRect/>
          </a:stretch>
        </p:blipFill>
        <p:spPr>
          <a:xfrm>
            <a:off x="470535" y="2037080"/>
            <a:ext cx="4843780" cy="2724785"/>
          </a:xfrm>
          <a:prstGeom prst="rect">
            <a:avLst/>
          </a:prstGeom>
        </p:spPr>
      </p:pic>
      <p:pic>
        <p:nvPicPr>
          <p:cNvPr id="3" name="图片 2" descr="格式工厂 屏幕录像20220824_155835 00_00_00-00_00_12"/>
          <p:cNvPicPr>
            <a:picLocks noChangeAspect="1"/>
          </p:cNvPicPr>
          <p:nvPr/>
        </p:nvPicPr>
        <p:blipFill>
          <a:blip r:embed="rId3"/>
          <a:stretch>
            <a:fillRect/>
          </a:stretch>
        </p:blipFill>
        <p:spPr>
          <a:xfrm>
            <a:off x="5956935" y="2027555"/>
            <a:ext cx="5828665" cy="2696210"/>
          </a:xfrm>
          <a:prstGeom prst="rect">
            <a:avLst/>
          </a:prstGeom>
        </p:spPr>
      </p:pic>
      <p:sp>
        <p:nvSpPr>
          <p:cNvPr id="5" name="文本框 4"/>
          <p:cNvSpPr txBox="1"/>
          <p:nvPr/>
        </p:nvSpPr>
        <p:spPr>
          <a:xfrm>
            <a:off x="368935" y="1219200"/>
            <a:ext cx="1902460" cy="368300"/>
          </a:xfrm>
          <a:prstGeom prst="rect">
            <a:avLst/>
          </a:prstGeom>
          <a:noFill/>
        </p:spPr>
        <p:txBody>
          <a:bodyPr wrap="square" rtlCol="0">
            <a:spAutoFit/>
          </a:bodyPr>
          <a:p>
            <a:r>
              <a:rPr lang="en-US" altLang="zh-CN" b="1"/>
              <a:t>RNN</a:t>
            </a:r>
            <a:r>
              <a:rPr lang="zh-CN" altLang="en-US" b="1"/>
              <a:t>网络变体</a:t>
            </a:r>
            <a:endParaRPr lang="zh-CN" altLang="en-US" b="1"/>
          </a:p>
        </p:txBody>
      </p:sp>
      <p:sp>
        <p:nvSpPr>
          <p:cNvPr id="6" name="文本框 5"/>
          <p:cNvSpPr txBox="1"/>
          <p:nvPr/>
        </p:nvSpPr>
        <p:spPr>
          <a:xfrm>
            <a:off x="2193290" y="5134610"/>
            <a:ext cx="1018540" cy="368300"/>
          </a:xfrm>
          <a:prstGeom prst="rect">
            <a:avLst/>
          </a:prstGeom>
          <a:noFill/>
        </p:spPr>
        <p:txBody>
          <a:bodyPr wrap="square" rtlCol="0">
            <a:spAutoFit/>
          </a:bodyPr>
          <a:p>
            <a:r>
              <a:rPr lang="zh-CN" altLang="en-US"/>
              <a:t>变体</a:t>
            </a:r>
            <a:r>
              <a:rPr lang="en-US" altLang="zh-CN"/>
              <a:t>1</a:t>
            </a:r>
            <a:endParaRPr lang="en-US" altLang="zh-CN"/>
          </a:p>
        </p:txBody>
      </p:sp>
      <p:sp>
        <p:nvSpPr>
          <p:cNvPr id="8" name="文本框 7"/>
          <p:cNvSpPr txBox="1"/>
          <p:nvPr/>
        </p:nvSpPr>
        <p:spPr>
          <a:xfrm>
            <a:off x="8673465" y="5134610"/>
            <a:ext cx="1018540" cy="368300"/>
          </a:xfrm>
          <a:prstGeom prst="rect">
            <a:avLst/>
          </a:prstGeom>
          <a:noFill/>
        </p:spPr>
        <p:txBody>
          <a:bodyPr wrap="square" rtlCol="0">
            <a:spAutoFit/>
          </a:bodyPr>
          <a:p>
            <a:r>
              <a:rPr lang="zh-CN" altLang="en-US"/>
              <a:t>变体</a:t>
            </a:r>
            <a:r>
              <a:rPr lang="en-US" altLang="zh-CN"/>
              <a:t>2</a:t>
            </a:r>
            <a:endParaRPr lang="en-US" altLang="zh-C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春建汽车 主LOGO 2000x1500"/>
          <p:cNvPicPr>
            <a:picLocks noChangeAspect="1"/>
          </p:cNvPicPr>
          <p:nvPr/>
        </p:nvPicPr>
        <p:blipFill>
          <a:blip r:embed="rId1"/>
          <a:stretch>
            <a:fillRect/>
          </a:stretch>
        </p:blipFill>
        <p:spPr>
          <a:xfrm>
            <a:off x="-287655" y="-833120"/>
            <a:ext cx="3813810" cy="2860675"/>
          </a:xfrm>
          <a:prstGeom prst="rect">
            <a:avLst/>
          </a:prstGeom>
        </p:spPr>
      </p:pic>
      <p:pic>
        <p:nvPicPr>
          <p:cNvPr id="13" name="图片 12" descr="春建汽车 主LOGO 2000x1500"/>
          <p:cNvPicPr>
            <a:picLocks noChangeAspect="1"/>
          </p:cNvPicPr>
          <p:nvPr/>
        </p:nvPicPr>
        <p:blipFill>
          <a:blip r:embed="rId1"/>
          <a:stretch>
            <a:fillRect/>
          </a:stretch>
        </p:blipFill>
        <p:spPr>
          <a:xfrm>
            <a:off x="-297180" y="-823595"/>
            <a:ext cx="3813810" cy="2860675"/>
          </a:xfrm>
          <a:prstGeom prst="rect">
            <a:avLst/>
          </a:prstGeom>
        </p:spPr>
      </p:pic>
      <p:sp>
        <p:nvSpPr>
          <p:cNvPr id="4" name="文本框 3"/>
          <p:cNvSpPr txBox="1"/>
          <p:nvPr/>
        </p:nvSpPr>
        <p:spPr>
          <a:xfrm>
            <a:off x="0" y="1020445"/>
            <a:ext cx="2790190" cy="368300"/>
          </a:xfrm>
          <a:prstGeom prst="rect">
            <a:avLst/>
          </a:prstGeom>
          <a:noFill/>
        </p:spPr>
        <p:txBody>
          <a:bodyPr wrap="square" rtlCol="0" anchor="t">
            <a:spAutoFit/>
          </a:bodyPr>
          <a:p>
            <a:pPr marL="285750" indent="-285750" fontAlgn="auto">
              <a:lnSpc>
                <a:spcPct val="100000"/>
              </a:lnSpc>
              <a:buFont typeface="Arial" panose="020B0604020202020204" pitchFamily="34" charset="0"/>
              <a:buChar char="•"/>
            </a:pPr>
            <a:r>
              <a:rPr lang="en-US" b="1">
                <a:sym typeface="+mn-ea"/>
              </a:rPr>
              <a:t>LSTM</a:t>
            </a:r>
            <a:r>
              <a:rPr lang="zh-CN" altLang="en-US" b="1">
                <a:sym typeface="+mn-ea"/>
              </a:rPr>
              <a:t>算法框架与</a:t>
            </a:r>
            <a:r>
              <a:rPr lang="zh-CN" altLang="en-US" b="1">
                <a:sym typeface="+mn-ea"/>
              </a:rPr>
              <a:t>原理</a:t>
            </a:r>
            <a:endParaRPr lang="zh-CN" altLang="en-US" b="1">
              <a:sym typeface="+mn-ea"/>
            </a:endParaRPr>
          </a:p>
        </p:txBody>
      </p:sp>
      <p:sp>
        <p:nvSpPr>
          <p:cNvPr id="9" name="文本框 8"/>
          <p:cNvSpPr txBox="1"/>
          <p:nvPr/>
        </p:nvSpPr>
        <p:spPr>
          <a:xfrm>
            <a:off x="429260" y="1311910"/>
            <a:ext cx="11558270" cy="1568450"/>
          </a:xfrm>
          <a:prstGeom prst="rect">
            <a:avLst/>
          </a:prstGeom>
          <a:noFill/>
        </p:spPr>
        <p:txBody>
          <a:bodyPr wrap="square" rtlCol="0">
            <a:spAutoFit/>
          </a:bodyPr>
          <a:p>
            <a:pPr fontAlgn="auto">
              <a:lnSpc>
                <a:spcPct val="150000"/>
              </a:lnSpc>
            </a:pPr>
            <a:r>
              <a:rPr lang="zh-CN" altLang="en-US" sz="1600"/>
              <a:t>通俗理解：</a:t>
            </a:r>
            <a:r>
              <a:rPr lang="en-US" altLang="zh-CN" sz="1600"/>
              <a:t>LSTM</a:t>
            </a:r>
            <a:r>
              <a:rPr lang="zh-CN" altLang="en-US" sz="1600"/>
              <a:t>相当于在人脑短期记忆的基础上加上了一个记录长期记</a:t>
            </a:r>
            <a:r>
              <a:rPr lang="zh-CN" altLang="en-US" sz="1600">
                <a:sym typeface="+mn-ea"/>
              </a:rPr>
              <a:t>忆的日记本</a:t>
            </a:r>
            <a:r>
              <a:rPr lang="zh-CN" altLang="en-US" sz="1600"/>
              <a:t>，根据当前时刻输入与之前短期记忆的输入，分别对日记本长期记忆的内容进行删除和增加，在最终得到当前层的输出值。</a:t>
            </a:r>
            <a:endParaRPr lang="zh-CN" altLang="en-US" sz="1600"/>
          </a:p>
          <a:p>
            <a:pPr fontAlgn="auto">
              <a:lnSpc>
                <a:spcPct val="150000"/>
              </a:lnSpc>
            </a:pPr>
            <a:r>
              <a:rPr lang="en-US" altLang="zh-CN" sz="1600"/>
              <a:t>LSTM</a:t>
            </a:r>
            <a:r>
              <a:rPr lang="zh-CN" altLang="en-US" sz="1600"/>
              <a:t>优点：</a:t>
            </a:r>
            <a:r>
              <a:rPr lang="en-US" altLang="zh-CN" sz="1600"/>
              <a:t>LSTM</a:t>
            </a:r>
            <a:r>
              <a:rPr lang="zh-CN" altLang="en-US" sz="1600"/>
              <a:t>解决了</a:t>
            </a:r>
            <a:r>
              <a:rPr lang="en-US" altLang="zh-CN" sz="1600"/>
              <a:t>RNN</a:t>
            </a:r>
            <a:r>
              <a:rPr lang="zh-CN" altLang="en-US" sz="1600"/>
              <a:t>无法解决重复矩阵相乘带来的梯度消失和爆炸</a:t>
            </a:r>
            <a:r>
              <a:rPr lang="zh-CN" altLang="en-US" sz="1600"/>
              <a:t>问题。</a:t>
            </a:r>
            <a:endParaRPr lang="zh-CN" altLang="en-US" sz="1600"/>
          </a:p>
          <a:p>
            <a:pPr fontAlgn="auto">
              <a:lnSpc>
                <a:spcPct val="150000"/>
              </a:lnSpc>
            </a:pPr>
            <a:endParaRPr lang="zh-CN" altLang="en-US" sz="1600"/>
          </a:p>
        </p:txBody>
      </p:sp>
      <p:sp>
        <p:nvSpPr>
          <p:cNvPr id="11" name="文本框 10"/>
          <p:cNvSpPr txBox="1"/>
          <p:nvPr/>
        </p:nvSpPr>
        <p:spPr>
          <a:xfrm>
            <a:off x="154305" y="2452370"/>
            <a:ext cx="2635885" cy="368300"/>
          </a:xfrm>
          <a:prstGeom prst="rect">
            <a:avLst/>
          </a:prstGeom>
          <a:noFill/>
        </p:spPr>
        <p:txBody>
          <a:bodyPr wrap="square" rtlCol="0">
            <a:spAutoFit/>
          </a:bodyPr>
          <a:p>
            <a:r>
              <a:rPr lang="zh-CN" altLang="en-US" b="1"/>
              <a:t>网络框架</a:t>
            </a:r>
            <a:r>
              <a:rPr lang="en-US" altLang="zh-CN" b="1"/>
              <a:t>3D</a:t>
            </a:r>
            <a:r>
              <a:rPr lang="zh-CN" altLang="en-US" b="1"/>
              <a:t>动画理解：</a:t>
            </a:r>
            <a:endParaRPr lang="zh-CN" altLang="en-US" b="1"/>
          </a:p>
        </p:txBody>
      </p:sp>
      <p:pic>
        <p:nvPicPr>
          <p:cNvPr id="12" name="图片 11" descr="格式工厂 屏幕录像20220824_165522 00_00_00-00_00_50"/>
          <p:cNvPicPr>
            <a:picLocks noChangeAspect="1"/>
          </p:cNvPicPr>
          <p:nvPr/>
        </p:nvPicPr>
        <p:blipFill>
          <a:blip r:embed="rId2"/>
          <a:stretch>
            <a:fillRect/>
          </a:stretch>
        </p:blipFill>
        <p:spPr>
          <a:xfrm>
            <a:off x="84455" y="2880360"/>
            <a:ext cx="5492115" cy="3429000"/>
          </a:xfrm>
          <a:prstGeom prst="rect">
            <a:avLst/>
          </a:prstGeom>
        </p:spPr>
      </p:pic>
      <p:pic>
        <p:nvPicPr>
          <p:cNvPr id="14" name="图片 13"/>
          <p:cNvPicPr>
            <a:picLocks noChangeAspect="1"/>
          </p:cNvPicPr>
          <p:nvPr/>
        </p:nvPicPr>
        <p:blipFill>
          <a:blip r:embed="rId3"/>
          <a:stretch>
            <a:fillRect/>
          </a:stretch>
        </p:blipFill>
        <p:spPr>
          <a:xfrm>
            <a:off x="5674360" y="2880360"/>
            <a:ext cx="6313170" cy="3428365"/>
          </a:xfrm>
          <a:prstGeom prst="rect">
            <a:avLst/>
          </a:prstGeom>
        </p:spPr>
      </p:pic>
      <p:cxnSp>
        <p:nvCxnSpPr>
          <p:cNvPr id="15" name="直接箭头连接符 14"/>
          <p:cNvCxnSpPr/>
          <p:nvPr/>
        </p:nvCxnSpPr>
        <p:spPr>
          <a:xfrm flipH="1" flipV="1">
            <a:off x="9371965" y="2433320"/>
            <a:ext cx="210820" cy="690245"/>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cxnSp>
        <p:nvCxnSpPr>
          <p:cNvPr id="16" name="直接箭头连接符 15"/>
          <p:cNvCxnSpPr/>
          <p:nvPr/>
        </p:nvCxnSpPr>
        <p:spPr>
          <a:xfrm flipV="1">
            <a:off x="11074400" y="2370455"/>
            <a:ext cx="246380" cy="651510"/>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sp>
        <p:nvSpPr>
          <p:cNvPr id="17" name="文本框 16"/>
          <p:cNvSpPr txBox="1"/>
          <p:nvPr/>
        </p:nvSpPr>
        <p:spPr>
          <a:xfrm>
            <a:off x="8298180" y="1930400"/>
            <a:ext cx="1898015" cy="521970"/>
          </a:xfrm>
          <a:prstGeom prst="rect">
            <a:avLst/>
          </a:prstGeom>
          <a:noFill/>
        </p:spPr>
        <p:txBody>
          <a:bodyPr wrap="square" rtlCol="0">
            <a:spAutoFit/>
          </a:bodyPr>
          <a:p>
            <a:pPr algn="ctr"/>
            <a:r>
              <a:rPr lang="en-US" altLang="zh-CN" sz="1400">
                <a:solidFill>
                  <a:srgbClr val="FF0000"/>
                </a:solidFill>
              </a:rPr>
              <a:t>sigmoid</a:t>
            </a:r>
            <a:r>
              <a:rPr lang="zh-CN" altLang="en-US" sz="1400">
                <a:solidFill>
                  <a:srgbClr val="FF0000"/>
                </a:solidFill>
              </a:rPr>
              <a:t>函数，剔除</a:t>
            </a:r>
            <a:r>
              <a:rPr lang="zh-CN" altLang="en-US" sz="1400">
                <a:solidFill>
                  <a:srgbClr val="FF0000"/>
                </a:solidFill>
              </a:rPr>
              <a:t>负值</a:t>
            </a:r>
            <a:endParaRPr lang="zh-CN" altLang="en-US" sz="1400">
              <a:solidFill>
                <a:srgbClr val="FF0000"/>
              </a:solidFill>
            </a:endParaRPr>
          </a:p>
        </p:txBody>
      </p:sp>
      <p:sp>
        <p:nvSpPr>
          <p:cNvPr id="18" name="文本框 17"/>
          <p:cNvSpPr txBox="1"/>
          <p:nvPr/>
        </p:nvSpPr>
        <p:spPr>
          <a:xfrm>
            <a:off x="10560050" y="1943100"/>
            <a:ext cx="1275715" cy="306705"/>
          </a:xfrm>
          <a:prstGeom prst="rect">
            <a:avLst/>
          </a:prstGeom>
          <a:noFill/>
        </p:spPr>
        <p:txBody>
          <a:bodyPr wrap="square" rtlCol="0">
            <a:spAutoFit/>
          </a:bodyPr>
          <a:p>
            <a:pPr algn="ctr"/>
            <a:r>
              <a:rPr lang="en-US" altLang="zh-CN" sz="1400">
                <a:solidFill>
                  <a:srgbClr val="FF0000"/>
                </a:solidFill>
              </a:rPr>
              <a:t>tanh</a:t>
            </a:r>
            <a:r>
              <a:rPr lang="zh-CN" altLang="en-US" sz="1400">
                <a:solidFill>
                  <a:srgbClr val="FF0000"/>
                </a:solidFill>
              </a:rPr>
              <a:t>函数</a:t>
            </a:r>
            <a:endParaRPr lang="zh-CN" altLang="en-US" sz="1400">
              <a:solidFill>
                <a:srgbClr val="FF0000"/>
              </a:solidFill>
            </a:endParaRPr>
          </a:p>
        </p:txBody>
      </p:sp>
      <p:cxnSp>
        <p:nvCxnSpPr>
          <p:cNvPr id="19" name="直接箭头连接符 18"/>
          <p:cNvCxnSpPr>
            <a:endCxn id="21" idx="2"/>
          </p:cNvCxnSpPr>
          <p:nvPr/>
        </p:nvCxnSpPr>
        <p:spPr>
          <a:xfrm flipH="1" flipV="1">
            <a:off x="5941695" y="2759075"/>
            <a:ext cx="514350" cy="402590"/>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cxnSp>
        <p:nvCxnSpPr>
          <p:cNvPr id="20" name="直接箭头连接符 19"/>
          <p:cNvCxnSpPr/>
          <p:nvPr/>
        </p:nvCxnSpPr>
        <p:spPr>
          <a:xfrm flipH="1" flipV="1">
            <a:off x="7378065" y="2731770"/>
            <a:ext cx="437515" cy="410845"/>
          </a:xfrm>
          <a:prstGeom prst="straightConnector1">
            <a:avLst/>
          </a:prstGeom>
          <a:ln>
            <a:tailEnd type="arrow" w="med" len="med"/>
          </a:ln>
        </p:spPr>
        <p:style>
          <a:lnRef idx="3">
            <a:schemeClr val="accent2"/>
          </a:lnRef>
          <a:fillRef idx="0">
            <a:schemeClr val="accent2"/>
          </a:fillRef>
          <a:effectRef idx="2">
            <a:schemeClr val="accent2"/>
          </a:effectRef>
          <a:fontRef idx="minor">
            <a:schemeClr val="tx1"/>
          </a:fontRef>
        </p:style>
      </p:cxnSp>
      <p:sp>
        <p:nvSpPr>
          <p:cNvPr id="21" name="文本框 20"/>
          <p:cNvSpPr txBox="1"/>
          <p:nvPr/>
        </p:nvSpPr>
        <p:spPr>
          <a:xfrm>
            <a:off x="5480050" y="2452370"/>
            <a:ext cx="923290" cy="306705"/>
          </a:xfrm>
          <a:prstGeom prst="rect">
            <a:avLst/>
          </a:prstGeom>
          <a:noFill/>
        </p:spPr>
        <p:txBody>
          <a:bodyPr wrap="square" rtlCol="0">
            <a:spAutoFit/>
          </a:bodyPr>
          <a:p>
            <a:r>
              <a:rPr lang="zh-CN" altLang="en-US" sz="1400">
                <a:solidFill>
                  <a:srgbClr val="FF0000"/>
                </a:solidFill>
              </a:rPr>
              <a:t>短期记忆</a:t>
            </a:r>
            <a:endParaRPr lang="zh-CN" altLang="en-US" sz="1400">
              <a:solidFill>
                <a:srgbClr val="FF0000"/>
              </a:solidFill>
            </a:endParaRPr>
          </a:p>
        </p:txBody>
      </p:sp>
      <p:sp>
        <p:nvSpPr>
          <p:cNvPr id="22" name="文本框 21"/>
          <p:cNvSpPr txBox="1"/>
          <p:nvPr/>
        </p:nvSpPr>
        <p:spPr>
          <a:xfrm>
            <a:off x="6821170" y="2452370"/>
            <a:ext cx="923290" cy="306705"/>
          </a:xfrm>
          <a:prstGeom prst="rect">
            <a:avLst/>
          </a:prstGeom>
          <a:noFill/>
        </p:spPr>
        <p:txBody>
          <a:bodyPr wrap="square" rtlCol="0">
            <a:spAutoFit/>
          </a:bodyPr>
          <a:p>
            <a:r>
              <a:rPr lang="zh-CN" altLang="en-US" sz="1400">
                <a:solidFill>
                  <a:srgbClr val="FF0000"/>
                </a:solidFill>
              </a:rPr>
              <a:t>长期记忆</a:t>
            </a:r>
            <a:endParaRPr lang="zh-CN" altLang="en-US" sz="1400">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69875" y="431800"/>
            <a:ext cx="11826240" cy="2306955"/>
          </a:xfrm>
          <a:prstGeom prst="rect">
            <a:avLst/>
          </a:prstGeom>
          <a:noFill/>
        </p:spPr>
        <p:txBody>
          <a:bodyPr wrap="square" rtlCol="0">
            <a:spAutoFit/>
          </a:bodyPr>
          <a:p>
            <a:pPr fontAlgn="auto">
              <a:lnSpc>
                <a:spcPct val="150000"/>
              </a:lnSpc>
            </a:pPr>
            <a:r>
              <a:rPr lang="en-US" altLang="zh-CN" sz="1600"/>
              <a:t>LSTM</a:t>
            </a:r>
            <a:r>
              <a:rPr lang="zh-CN" altLang="en-US" sz="1600"/>
              <a:t>特点：增加随时间更新的记忆细胞（单元），通过精心设计的称作为“门”的结构来去除或者增加信息到细胞状态的能力。</a:t>
            </a:r>
            <a:endParaRPr lang="zh-CN" altLang="en-US" sz="1600"/>
          </a:p>
          <a:p>
            <a:pPr fontAlgn="auto">
              <a:lnSpc>
                <a:spcPct val="150000"/>
              </a:lnSpc>
            </a:pPr>
            <a:r>
              <a:rPr lang="en-US" altLang="zh-CN" sz="1600"/>
              <a:t>LSTM</a:t>
            </a:r>
            <a:r>
              <a:rPr lang="zh-CN" altLang="en-US" sz="1600"/>
              <a:t>结构：</a:t>
            </a:r>
            <a:endParaRPr lang="zh-CN" altLang="en-US" sz="1600"/>
          </a:p>
          <a:p>
            <a:pPr fontAlgn="auto">
              <a:lnSpc>
                <a:spcPct val="150000"/>
              </a:lnSpc>
            </a:pPr>
            <a:r>
              <a:rPr lang="zh-CN" altLang="en-US" sz="1600"/>
              <a:t>三个输入：当前位置的特征x&lt;t&gt;，前一隐藏层的状态 </a:t>
            </a:r>
            <a:r>
              <a:rPr lang="en-US" altLang="zh-CN" sz="1600"/>
              <a:t>h</a:t>
            </a:r>
            <a:r>
              <a:rPr lang="zh-CN" altLang="en-US" sz="1600"/>
              <a:t>&lt;t-1&gt;，前一个记忆细胞c&lt;t-1&gt;</a:t>
            </a:r>
            <a:endParaRPr lang="zh-CN" altLang="en-US" sz="1600"/>
          </a:p>
          <a:p>
            <a:pPr fontAlgn="auto">
              <a:lnSpc>
                <a:spcPct val="150000"/>
              </a:lnSpc>
            </a:pPr>
            <a:r>
              <a:rPr lang="zh-CN" altLang="en-US" sz="1600"/>
              <a:t>三个输出：当前隐藏层状态</a:t>
            </a:r>
            <a:r>
              <a:rPr lang="en-US" altLang="zh-CN" sz="1600"/>
              <a:t>h</a:t>
            </a:r>
            <a:r>
              <a:rPr lang="zh-CN" altLang="en-US" sz="1600"/>
              <a:t>&lt;t&gt;，当前记忆细胞c&lt;t&gt;，当前位置预测</a:t>
            </a:r>
            <a:r>
              <a:rPr lang="en-US" altLang="zh-CN" sz="1600"/>
              <a:t>y</a:t>
            </a:r>
            <a:r>
              <a:rPr lang="zh-CN" altLang="en-US" sz="1600"/>
              <a:t>&lt;t&gt;（一些任务中只需前两个输出）</a:t>
            </a:r>
            <a:endParaRPr lang="zh-CN" altLang="en-US" sz="1600"/>
          </a:p>
          <a:p>
            <a:pPr fontAlgn="auto">
              <a:lnSpc>
                <a:spcPct val="150000"/>
              </a:lnSpc>
            </a:pPr>
            <a:r>
              <a:rPr lang="zh-CN" altLang="en-US" sz="1600"/>
              <a:t>三个门：遗忘门：控制对历史信息c&lt;t-1&gt;的遗忘程度；更新门：控制新增到当前记忆细胞中的信息；输出门：控制记忆细胞c&lt;t&gt;中的哪些信息需要作为输出。</a:t>
            </a:r>
            <a:endParaRPr lang="zh-CN" altLang="en-US" sz="1600"/>
          </a:p>
        </p:txBody>
      </p:sp>
      <p:sp>
        <p:nvSpPr>
          <p:cNvPr id="3" name="文本框 2"/>
          <p:cNvSpPr txBox="1"/>
          <p:nvPr/>
        </p:nvSpPr>
        <p:spPr>
          <a:xfrm>
            <a:off x="154305" y="63500"/>
            <a:ext cx="2731770" cy="368300"/>
          </a:xfrm>
          <a:prstGeom prst="rect">
            <a:avLst/>
          </a:prstGeom>
          <a:noFill/>
        </p:spPr>
        <p:txBody>
          <a:bodyPr wrap="square" rtlCol="0">
            <a:spAutoFit/>
          </a:bodyPr>
          <a:p>
            <a:r>
              <a:rPr lang="en-US" altLang="zh-CN" b="1"/>
              <a:t>LSTM</a:t>
            </a:r>
            <a:r>
              <a:rPr lang="zh-CN" altLang="en-US" b="1"/>
              <a:t>网络详解</a:t>
            </a:r>
            <a:endParaRPr lang="zh-CN" altLang="en-US" b="1"/>
          </a:p>
        </p:txBody>
      </p:sp>
      <p:pic>
        <p:nvPicPr>
          <p:cNvPr id="100" name="图片 99"/>
          <p:cNvPicPr/>
          <p:nvPr>
            <p:custDataLst>
              <p:tags r:id="rId1"/>
            </p:custDataLst>
          </p:nvPr>
        </p:nvPicPr>
        <p:blipFill>
          <a:blip r:embed="rId2"/>
          <a:stretch>
            <a:fillRect/>
          </a:stretch>
        </p:blipFill>
        <p:spPr>
          <a:xfrm>
            <a:off x="365760" y="2738755"/>
            <a:ext cx="7830185" cy="3797935"/>
          </a:xfrm>
          <a:prstGeom prst="rect">
            <a:avLst/>
          </a:prstGeom>
          <a:noFill/>
          <a:ln w="9525">
            <a:noFill/>
          </a:ln>
        </p:spPr>
      </p:pic>
      <p:pic>
        <p:nvPicPr>
          <p:cNvPr id="8" name="图片 7"/>
          <p:cNvPicPr>
            <a:picLocks noChangeAspect="1"/>
          </p:cNvPicPr>
          <p:nvPr/>
        </p:nvPicPr>
        <p:blipFill>
          <a:blip r:embed="rId3"/>
          <a:stretch>
            <a:fillRect/>
          </a:stretch>
        </p:blipFill>
        <p:spPr>
          <a:xfrm>
            <a:off x="9063355" y="2538095"/>
            <a:ext cx="2639695" cy="2070735"/>
          </a:xfrm>
          <a:prstGeom prst="rect">
            <a:avLst/>
          </a:prstGeom>
        </p:spPr>
      </p:pic>
      <p:sp>
        <p:nvSpPr>
          <p:cNvPr id="10" name="燕尾形 9"/>
          <p:cNvSpPr/>
          <p:nvPr/>
        </p:nvSpPr>
        <p:spPr>
          <a:xfrm>
            <a:off x="8335010" y="3465830"/>
            <a:ext cx="728345" cy="33528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365760" y="2805430"/>
            <a:ext cx="1649730" cy="368300"/>
          </a:xfrm>
          <a:prstGeom prst="rect">
            <a:avLst/>
          </a:prstGeom>
          <a:noFill/>
        </p:spPr>
        <p:txBody>
          <a:bodyPr wrap="square" rtlCol="0">
            <a:spAutoFit/>
          </a:bodyPr>
          <a:p>
            <a:r>
              <a:rPr lang="zh-CN" altLang="en-US">
                <a:highlight>
                  <a:srgbClr val="FFFF00"/>
                </a:highlight>
              </a:rPr>
              <a:t>单个</a:t>
            </a:r>
            <a:r>
              <a:rPr lang="en-US" altLang="zh-CN">
                <a:highlight>
                  <a:srgbClr val="FFFF00"/>
                </a:highlight>
              </a:rPr>
              <a:t>LSTM</a:t>
            </a:r>
            <a:r>
              <a:rPr lang="zh-CN" altLang="en-US">
                <a:highlight>
                  <a:srgbClr val="FFFF00"/>
                </a:highlight>
              </a:rPr>
              <a:t>细胞</a:t>
            </a:r>
            <a:endParaRPr lang="zh-CN" altLang="en-US">
              <a:highlight>
                <a:srgbClr val="FFFF00"/>
              </a:highlight>
            </a:endParaRPr>
          </a:p>
        </p:txBody>
      </p:sp>
      <p:cxnSp>
        <p:nvCxnSpPr>
          <p:cNvPr id="5" name="肘形连接符 4"/>
          <p:cNvCxnSpPr/>
          <p:nvPr/>
        </p:nvCxnSpPr>
        <p:spPr>
          <a:xfrm>
            <a:off x="3526155" y="3016250"/>
            <a:ext cx="652145" cy="354330"/>
          </a:xfrm>
          <a:prstGeom prst="bentConnector3">
            <a:avLst>
              <a:gd name="adj1" fmla="val 50049"/>
            </a:avLst>
          </a:prstGeom>
          <a:ln>
            <a:tailEnd type="arrow" w="med" len="med"/>
          </a:ln>
        </p:spPr>
        <p:style>
          <a:lnRef idx="3">
            <a:schemeClr val="dk1"/>
          </a:lnRef>
          <a:fillRef idx="0">
            <a:schemeClr val="dk1"/>
          </a:fillRef>
          <a:effectRef idx="2">
            <a:schemeClr val="dk1"/>
          </a:effectRef>
          <a:fontRef idx="minor">
            <a:schemeClr val="tx1"/>
          </a:fontRef>
        </p:style>
      </p:cxnSp>
      <p:sp>
        <p:nvSpPr>
          <p:cNvPr id="6" name="椭圆 5"/>
          <p:cNvSpPr/>
          <p:nvPr/>
        </p:nvSpPr>
        <p:spPr>
          <a:xfrm>
            <a:off x="4178300" y="3173730"/>
            <a:ext cx="508000" cy="38227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ltLang="zh-CN"/>
              <a:t>y</a:t>
            </a:r>
            <a:r>
              <a:rPr lang="en-US" altLang="zh-CN" baseline="-25000"/>
              <a:t>t</a:t>
            </a:r>
            <a:endParaRPr lang="en-US" altLang="zh-CN" baseline="-25000"/>
          </a:p>
        </p:txBody>
      </p:sp>
      <p:sp>
        <p:nvSpPr>
          <p:cNvPr id="7" name="文本框 6"/>
          <p:cNvSpPr txBox="1"/>
          <p:nvPr/>
        </p:nvSpPr>
        <p:spPr>
          <a:xfrm>
            <a:off x="4274185" y="2787015"/>
            <a:ext cx="968375" cy="521970"/>
          </a:xfrm>
          <a:prstGeom prst="rect">
            <a:avLst/>
          </a:prstGeom>
          <a:noFill/>
        </p:spPr>
        <p:txBody>
          <a:bodyPr wrap="square" rtlCol="0">
            <a:spAutoFit/>
          </a:bodyPr>
          <a:p>
            <a:pPr algn="ctr"/>
            <a:r>
              <a:rPr lang="zh-CN" altLang="en-US" sz="1400"/>
              <a:t>输出层终值</a:t>
            </a:r>
            <a:endParaRPr lang="zh-CN" altLang="en-US" sz="1400"/>
          </a:p>
        </p:txBody>
      </p:sp>
      <p:sp>
        <p:nvSpPr>
          <p:cNvPr id="11" name="文本框 10"/>
          <p:cNvSpPr txBox="1"/>
          <p:nvPr/>
        </p:nvSpPr>
        <p:spPr>
          <a:xfrm>
            <a:off x="3756660" y="2805430"/>
            <a:ext cx="517525" cy="368300"/>
          </a:xfrm>
          <a:prstGeom prst="rect">
            <a:avLst/>
          </a:prstGeom>
          <a:noFill/>
        </p:spPr>
        <p:txBody>
          <a:bodyPr wrap="square" rtlCol="0">
            <a:spAutoFit/>
          </a:bodyPr>
          <a:p>
            <a:r>
              <a:rPr lang="en-US" altLang="zh-CN">
                <a:solidFill>
                  <a:srgbClr val="FF0000"/>
                </a:solidFill>
              </a:rPr>
              <a:t>W</a:t>
            </a:r>
            <a:r>
              <a:rPr lang="en-US" altLang="zh-CN" baseline="-25000">
                <a:solidFill>
                  <a:srgbClr val="FF0000"/>
                </a:solidFill>
              </a:rPr>
              <a:t>y</a:t>
            </a:r>
            <a:endParaRPr lang="en-US" altLang="zh-CN" baseline="-25000">
              <a:solidFill>
                <a:srgbClr val="FF0000"/>
              </a:solidFill>
            </a:endParaRPr>
          </a:p>
        </p:txBody>
      </p:sp>
      <p:sp>
        <p:nvSpPr>
          <p:cNvPr id="12" name="圆角矩形 11"/>
          <p:cNvSpPr/>
          <p:nvPr/>
        </p:nvSpPr>
        <p:spPr>
          <a:xfrm>
            <a:off x="1568450" y="5547360"/>
            <a:ext cx="1696085" cy="901065"/>
          </a:xfrm>
          <a:prstGeom prst="roundRect">
            <a:avLst/>
          </a:prstGeom>
          <a:ln w="28575">
            <a:prstDash val="dashDot"/>
          </a:ln>
        </p:spPr>
        <p:style>
          <a:lnRef idx="2">
            <a:schemeClr val="accent6"/>
          </a:lnRef>
          <a:fillRef idx="1">
            <a:schemeClr val="lt1"/>
          </a:fillRef>
          <a:effectRef idx="0">
            <a:schemeClr val="accent6"/>
          </a:effectRef>
          <a:fontRef idx="minor">
            <a:schemeClr val="dk1"/>
          </a:fontRef>
        </p:style>
        <p:txBody>
          <a:bodyPr rtlCol="0" anchor="ctr"/>
          <a:p>
            <a:pPr algn="ctr"/>
            <a:r>
              <a:rPr lang="en-US" altLang="zh-CN"/>
              <a:t>Final Output</a:t>
            </a:r>
            <a:endParaRPr lang="en-US" altLang="zh-CN"/>
          </a:p>
          <a:p>
            <a:pPr algn="ctr"/>
            <a:r>
              <a:rPr lang="en-US" altLang="zh-CN"/>
              <a:t>y</a:t>
            </a:r>
            <a:r>
              <a:rPr lang="en-US" altLang="zh-CN" baseline="-25000"/>
              <a:t>t</a:t>
            </a:r>
            <a:r>
              <a:rPr lang="en-US" altLang="zh-CN"/>
              <a:t>=f(W</a:t>
            </a:r>
            <a:r>
              <a:rPr lang="en-US" altLang="zh-CN" baseline="-25000"/>
              <a:t>y</a:t>
            </a:r>
            <a:r>
              <a:rPr lang="en-US" altLang="zh-CN"/>
              <a:t>,b</a:t>
            </a:r>
            <a:r>
              <a:rPr lang="en-US" altLang="zh-CN" baseline="-25000"/>
              <a:t>y</a:t>
            </a:r>
            <a:r>
              <a:rPr lang="en-US" altLang="zh-CN"/>
              <a:t>)</a:t>
            </a:r>
            <a:endParaRPr lang="en-US" altLang="zh-CN"/>
          </a:p>
        </p:txBody>
      </p:sp>
      <p:sp>
        <p:nvSpPr>
          <p:cNvPr id="13" name="文本框 12"/>
          <p:cNvSpPr txBox="1"/>
          <p:nvPr/>
        </p:nvSpPr>
        <p:spPr>
          <a:xfrm>
            <a:off x="8277860" y="4902200"/>
            <a:ext cx="3818255" cy="645160"/>
          </a:xfrm>
          <a:prstGeom prst="rect">
            <a:avLst/>
          </a:prstGeom>
          <a:noFill/>
        </p:spPr>
        <p:txBody>
          <a:bodyPr wrap="square" rtlCol="0">
            <a:spAutoFit/>
          </a:bodyPr>
          <a:p>
            <a:r>
              <a:rPr lang="zh-CN" altLang="en-US"/>
              <a:t>注</a:t>
            </a:r>
            <a:r>
              <a:rPr lang="en-US" altLang="zh-CN"/>
              <a:t>:</a:t>
            </a:r>
            <a:r>
              <a:rPr lang="zh-CN" altLang="en-US"/>
              <a:t>需要更新参数有</a:t>
            </a:r>
            <a:r>
              <a:rPr lang="en-US" altLang="zh-CN" b="1"/>
              <a:t>(W</a:t>
            </a:r>
            <a:r>
              <a:rPr lang="en-US" altLang="zh-CN" b="1" baseline="-25000"/>
              <a:t>i</a:t>
            </a:r>
            <a:r>
              <a:rPr lang="en-US" altLang="zh-CN" b="1"/>
              <a:t>,b</a:t>
            </a:r>
            <a:r>
              <a:rPr lang="en-US" altLang="zh-CN" b="1" baseline="-25000"/>
              <a:t>i</a:t>
            </a:r>
            <a:r>
              <a:rPr lang="en-US" altLang="zh-CN" b="1"/>
              <a:t>),</a:t>
            </a:r>
            <a:r>
              <a:rPr lang="en-US" altLang="zh-CN" b="1">
                <a:sym typeface="+mn-ea"/>
              </a:rPr>
              <a:t>(W</a:t>
            </a:r>
            <a:r>
              <a:rPr lang="en-US" altLang="zh-CN" b="1" baseline="-25000">
                <a:sym typeface="+mn-ea"/>
              </a:rPr>
              <a:t>f</a:t>
            </a:r>
            <a:r>
              <a:rPr lang="en-US" altLang="zh-CN" b="1">
                <a:sym typeface="+mn-ea"/>
              </a:rPr>
              <a:t>,b</a:t>
            </a:r>
            <a:r>
              <a:rPr lang="en-US" altLang="zh-CN" b="1" baseline="-25000">
                <a:sym typeface="+mn-ea"/>
              </a:rPr>
              <a:t>f</a:t>
            </a:r>
            <a:r>
              <a:rPr lang="en-US" altLang="zh-CN" b="1">
                <a:sym typeface="+mn-ea"/>
              </a:rPr>
              <a:t>),(W</a:t>
            </a:r>
            <a:r>
              <a:rPr lang="en-US" altLang="zh-CN" b="1" baseline="-25000">
                <a:sym typeface="+mn-ea"/>
              </a:rPr>
              <a:t>o</a:t>
            </a:r>
            <a:r>
              <a:rPr lang="en-US" altLang="zh-CN" b="1">
                <a:sym typeface="+mn-ea"/>
              </a:rPr>
              <a:t>,b</a:t>
            </a:r>
            <a:r>
              <a:rPr lang="en-US" altLang="zh-CN" b="1" baseline="-25000">
                <a:sym typeface="+mn-ea"/>
              </a:rPr>
              <a:t>o</a:t>
            </a:r>
            <a:r>
              <a:rPr lang="en-US" altLang="zh-CN" b="1">
                <a:sym typeface="+mn-ea"/>
              </a:rPr>
              <a:t>),(W</a:t>
            </a:r>
            <a:r>
              <a:rPr lang="en-US" altLang="zh-CN" b="1" baseline="-25000">
                <a:sym typeface="+mn-ea"/>
              </a:rPr>
              <a:t>c</a:t>
            </a:r>
            <a:r>
              <a:rPr lang="en-US" altLang="zh-CN" b="1">
                <a:sym typeface="+mn-ea"/>
              </a:rPr>
              <a:t>,b</a:t>
            </a:r>
            <a:r>
              <a:rPr lang="en-US" altLang="zh-CN" b="1" baseline="-25000">
                <a:sym typeface="+mn-ea"/>
              </a:rPr>
              <a:t>c</a:t>
            </a:r>
            <a:r>
              <a:rPr lang="en-US" altLang="zh-CN" b="1">
                <a:sym typeface="+mn-ea"/>
              </a:rPr>
              <a:t>),(W</a:t>
            </a:r>
            <a:r>
              <a:rPr lang="en-US" altLang="zh-CN" b="1" baseline="-25000">
                <a:sym typeface="+mn-ea"/>
              </a:rPr>
              <a:t>y</a:t>
            </a:r>
            <a:r>
              <a:rPr lang="en-US" altLang="zh-CN" b="1">
                <a:sym typeface="+mn-ea"/>
              </a:rPr>
              <a:t>,b</a:t>
            </a:r>
            <a:r>
              <a:rPr lang="en-US" altLang="zh-CN" b="1" baseline="-25000">
                <a:sym typeface="+mn-ea"/>
              </a:rPr>
              <a:t>y</a:t>
            </a:r>
            <a:r>
              <a:rPr lang="en-US" altLang="zh-CN" b="1">
                <a:sym typeface="+mn-ea"/>
              </a:rPr>
              <a:t>)</a:t>
            </a:r>
            <a:endParaRPr lang="en-US" altLang="zh-CN" b="1"/>
          </a:p>
        </p:txBody>
      </p:sp>
      <p:sp>
        <p:nvSpPr>
          <p:cNvPr id="4" name="文本框 3"/>
          <p:cNvSpPr txBox="1"/>
          <p:nvPr/>
        </p:nvSpPr>
        <p:spPr>
          <a:xfrm>
            <a:off x="8335010" y="5608320"/>
            <a:ext cx="3761105" cy="645160"/>
          </a:xfrm>
          <a:prstGeom prst="rect">
            <a:avLst/>
          </a:prstGeom>
          <a:noFill/>
        </p:spPr>
        <p:txBody>
          <a:bodyPr wrap="square" rtlCol="0" anchor="t">
            <a:spAutoFit/>
          </a:bodyPr>
          <a:p>
            <a:r>
              <a:rPr lang="zh-CN" altLang="en-US" b="1"/>
              <a:t>c(t)和h(t)的初值缺省值是0，一般也都是0。</a:t>
            </a:r>
            <a:endParaRPr lang="zh-CN" altLang="en-US"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18745" y="173990"/>
            <a:ext cx="2137410" cy="368300"/>
          </a:xfrm>
          <a:prstGeom prst="rect">
            <a:avLst/>
          </a:prstGeom>
          <a:noFill/>
        </p:spPr>
        <p:txBody>
          <a:bodyPr wrap="square" rtlCol="0">
            <a:spAutoFit/>
          </a:bodyPr>
          <a:p>
            <a:r>
              <a:rPr lang="en-US" altLang="zh-CN" b="1"/>
              <a:t>LSTM</a:t>
            </a:r>
            <a:r>
              <a:rPr lang="zh-CN" altLang="en-US" b="1"/>
              <a:t>网络搭建</a:t>
            </a:r>
            <a:endParaRPr lang="zh-CN" altLang="en-US" b="1"/>
          </a:p>
        </p:txBody>
      </p:sp>
      <p:sp>
        <p:nvSpPr>
          <p:cNvPr id="2" name="文本框 1"/>
          <p:cNvSpPr txBox="1"/>
          <p:nvPr/>
        </p:nvSpPr>
        <p:spPr>
          <a:xfrm>
            <a:off x="254635" y="542290"/>
            <a:ext cx="11682095" cy="337185"/>
          </a:xfrm>
          <a:prstGeom prst="rect">
            <a:avLst/>
          </a:prstGeom>
          <a:noFill/>
        </p:spPr>
        <p:txBody>
          <a:bodyPr wrap="square" rtlCol="0">
            <a:spAutoFit/>
          </a:bodyPr>
          <a:p>
            <a:r>
              <a:rPr lang="zh-CN" altLang="en-US" sz="1600"/>
              <a:t> 搭建：LSTM网络，由多个LSTM细胞构成，每个LSTM细胞的输入包括现在的输入x和上个LSTM细胞输出的细胞状态C和隐藏状态h。</a:t>
            </a:r>
            <a:endParaRPr lang="zh-CN" altLang="en-US" sz="1600"/>
          </a:p>
        </p:txBody>
      </p:sp>
      <p:pic>
        <p:nvPicPr>
          <p:cNvPr id="100" name="图片 99"/>
          <p:cNvPicPr/>
          <p:nvPr/>
        </p:nvPicPr>
        <p:blipFill>
          <a:blip r:embed="rId1"/>
          <a:stretch>
            <a:fillRect/>
          </a:stretch>
        </p:blipFill>
        <p:spPr>
          <a:xfrm>
            <a:off x="453390" y="894715"/>
            <a:ext cx="11138535" cy="2316480"/>
          </a:xfrm>
          <a:prstGeom prst="rect">
            <a:avLst/>
          </a:prstGeom>
          <a:noFill/>
          <a:ln w="9525">
            <a:noFill/>
          </a:ln>
        </p:spPr>
      </p:pic>
      <p:sp>
        <p:nvSpPr>
          <p:cNvPr id="5" name="文本框 4"/>
          <p:cNvSpPr txBox="1"/>
          <p:nvPr/>
        </p:nvSpPr>
        <p:spPr>
          <a:xfrm>
            <a:off x="254635" y="3004185"/>
            <a:ext cx="10686415" cy="337185"/>
          </a:xfrm>
          <a:prstGeom prst="rect">
            <a:avLst/>
          </a:prstGeom>
          <a:noFill/>
        </p:spPr>
        <p:txBody>
          <a:bodyPr wrap="square" rtlCol="0">
            <a:spAutoFit/>
          </a:bodyPr>
          <a:p>
            <a:r>
              <a:rPr lang="zh-CN" altLang="en-US" sz="1600"/>
              <a:t>注：</a:t>
            </a:r>
            <a:r>
              <a:rPr lang="en-US" altLang="zh-CN" sz="1600"/>
              <a:t>X</a:t>
            </a:r>
            <a:r>
              <a:rPr lang="en-US" altLang="zh-CN" sz="1600" baseline="-25000"/>
              <a:t>t  </a:t>
            </a:r>
            <a:r>
              <a:rPr lang="en-US" altLang="zh-CN" sz="1600">
                <a:sym typeface="+mn-ea"/>
              </a:rPr>
              <a:t>X</a:t>
            </a:r>
            <a:r>
              <a:rPr lang="en-US" altLang="zh-CN" sz="1600" baseline="-25000">
                <a:sym typeface="+mn-ea"/>
              </a:rPr>
              <a:t>t+1  </a:t>
            </a:r>
            <a:r>
              <a:rPr lang="en-US" altLang="zh-CN" sz="1600">
                <a:sym typeface="+mn-ea"/>
              </a:rPr>
              <a:t>X</a:t>
            </a:r>
            <a:r>
              <a:rPr lang="en-US" altLang="zh-CN" sz="1600" baseline="-25000">
                <a:sym typeface="+mn-ea"/>
              </a:rPr>
              <a:t>t+2</a:t>
            </a:r>
            <a:r>
              <a:rPr lang="en-US" altLang="zh-CN" sz="1600">
                <a:sym typeface="+mn-ea"/>
              </a:rPr>
              <a:t>...</a:t>
            </a:r>
            <a:r>
              <a:rPr lang="zh-CN" altLang="en-US" sz="1600">
                <a:sym typeface="+mn-ea"/>
              </a:rPr>
              <a:t>表示一段时间序列训练数据特征在当前某时刻的输入。</a:t>
            </a:r>
            <a:endParaRPr lang="zh-CN" altLang="en-US" sz="1600">
              <a:sym typeface="+mn-ea"/>
            </a:endParaRPr>
          </a:p>
        </p:txBody>
      </p:sp>
      <mc:AlternateContent xmlns:mc="http://schemas.openxmlformats.org/markup-compatibility/2006">
        <mc:Choice xmlns:a14="http://schemas.microsoft.com/office/drawing/2010/main" Requires="a14">
          <p:sp>
            <p:nvSpPr>
              <p:cNvPr id="6" name="文本框 5"/>
              <p:cNvSpPr txBox="1"/>
              <p:nvPr/>
            </p:nvSpPr>
            <p:spPr>
              <a:xfrm>
                <a:off x="118745" y="3283585"/>
                <a:ext cx="11807825" cy="778510"/>
              </a:xfrm>
              <a:prstGeom prst="rect">
                <a:avLst/>
              </a:prstGeom>
              <a:noFill/>
            </p:spPr>
            <p:txBody>
              <a:bodyPr wrap="square" rtlCol="0">
                <a:spAutoFit/>
              </a:bodyPr>
              <a:p>
                <a:r>
                  <a:rPr lang="zh-CN" altLang="en-US" b="1"/>
                  <a:t>反向传播推断</a:t>
                </a:r>
                <a:r>
                  <a:rPr lang="zh-CN" altLang="en-US"/>
                  <a:t>：</a:t>
                </a:r>
                <a:endParaRPr lang="zh-CN" altLang="en-US"/>
              </a:p>
              <a:p>
                <a:r>
                  <a:rPr lang="zh-CN" altLang="en-US" sz="1600"/>
                  <a:t>假设时间序列长度为</a:t>
                </a:r>
                <a:r>
                  <a:rPr lang="en-US" altLang="zh-CN" sz="1600"/>
                  <a:t>2</a:t>
                </a:r>
                <a:r>
                  <a:rPr lang="zh-CN" altLang="en-US" sz="1600"/>
                  <a:t>，损失</a:t>
                </a:r>
                <a14:m>
                  <m:oMath xmlns:m="http://schemas.openxmlformats.org/officeDocument/2006/math">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𝐸</m:t>
                        </m:r>
                      </m:e>
                      <m:sub>
                        <m:r>
                          <a:rPr lang="en-US" altLang="zh-CN" sz="1600" i="1">
                            <a:latin typeface="Cambria Math" panose="02040503050406030204" charset="0"/>
                            <a:cs typeface="Cambria Math" panose="02040503050406030204" charset="0"/>
                          </a:rPr>
                          <m:t>2</m:t>
                        </m:r>
                      </m:sub>
                    </m:sSub>
                    <m:r>
                      <a:rPr lang="en-US" altLang="zh-CN" sz="1600" i="1">
                        <a:latin typeface="Cambria Math" panose="02040503050406030204" charset="0"/>
                        <a:cs typeface="Cambria Math" panose="02040503050406030204" charset="0"/>
                      </a:rPr>
                      <m:t>=</m:t>
                    </m:r>
                    <m:sSup>
                      <m:sSupPr>
                        <m:ctrlPr>
                          <a:rPr lang="en-US" altLang="zh-CN" sz="1600" i="1">
                            <a:latin typeface="Cambria Math" panose="02040503050406030204" charset="0"/>
                            <a:cs typeface="Cambria Math" panose="02040503050406030204" charset="0"/>
                          </a:rPr>
                        </m:ctrlPr>
                      </m:sSupPr>
                      <m:e>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𝑑</m:t>
                            </m:r>
                          </m:e>
                          <m:sub>
                            <m:r>
                              <a:rPr lang="en-US" altLang="zh-CN" sz="1600" i="1">
                                <a:latin typeface="Cambria Math" panose="02040503050406030204" charset="0"/>
                                <a:cs typeface="Cambria Math" panose="02040503050406030204" charset="0"/>
                              </a:rPr>
                              <m:t>2</m:t>
                            </m:r>
                          </m:sub>
                        </m:sSub>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𝑦</m:t>
                            </m:r>
                          </m:e>
                          <m:sub>
                            <m:r>
                              <a:rPr lang="en-US" altLang="zh-CN" sz="1600" i="1">
                                <a:latin typeface="Cambria Math" panose="02040503050406030204" charset="0"/>
                                <a:cs typeface="Cambria Math" panose="02040503050406030204" charset="0"/>
                              </a:rPr>
                              <m:t>2</m:t>
                            </m:r>
                          </m:sub>
                        </m:sSub>
                        <m:r>
                          <a:rPr lang="en-US" altLang="zh-CN" sz="1600" i="1">
                            <a:latin typeface="Cambria Math" panose="02040503050406030204" charset="0"/>
                            <a:cs typeface="Cambria Math" panose="02040503050406030204" charset="0"/>
                          </a:rPr>
                          <m:t>)</m:t>
                        </m:r>
                      </m:e>
                      <m:sup>
                        <m:r>
                          <a:rPr lang="en-US" altLang="zh-CN" sz="1600" i="1">
                            <a:latin typeface="Cambria Math" panose="02040503050406030204" charset="0"/>
                            <a:cs typeface="Cambria Math" panose="02040503050406030204" charset="0"/>
                          </a:rPr>
                          <m:t>2</m:t>
                        </m:r>
                      </m:sup>
                    </m:sSup>
                    <m:r>
                      <a:rPr lang="en-US" altLang="zh-CN" sz="1600" i="1">
                        <a:latin typeface="Cambria Math" panose="02040503050406030204" charset="0"/>
                        <a:cs typeface="Cambria Math" panose="02040503050406030204" charset="0"/>
                      </a:rPr>
                      <m:t>，</m:t>
                    </m:r>
                  </m:oMath>
                </a14:m>
                <a:r>
                  <a:rPr lang="zh-CN" altLang="en-US" sz="1600">
                    <a:latin typeface="Cambria Math" panose="02040503050406030204" charset="0"/>
                    <a:cs typeface="Cambria Math" panose="02040503050406030204" charset="0"/>
                  </a:rPr>
                  <a:t>则需对</a:t>
                </a:r>
                <a14:m>
                  <m:oMath xmlns:m="http://schemas.openxmlformats.org/officeDocument/2006/math">
                    <m:f>
                      <m:fPr>
                        <m:ctrlPr>
                          <a:rPr lang="en-US" altLang="zh-CN" sz="1600" i="1">
                            <a:latin typeface="Cambria Math" panose="02040503050406030204" charset="0"/>
                            <a:cs typeface="Cambria Math" panose="02040503050406030204" charset="0"/>
                          </a:rPr>
                        </m:ctrlPr>
                      </m:fPr>
                      <m:num>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𝐸</m:t>
                            </m:r>
                          </m:e>
                          <m:sub>
                            <m:r>
                              <a:rPr lang="en-US" altLang="zh-CN" sz="1600" i="1">
                                <a:latin typeface="Cambria Math" panose="02040503050406030204" charset="0"/>
                                <a:cs typeface="Cambria Math" panose="02040503050406030204" charset="0"/>
                              </a:rPr>
                              <m:t>2</m:t>
                            </m:r>
                          </m:sub>
                        </m:sSub>
                      </m:num>
                      <m:den>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𝑊</m:t>
                            </m:r>
                          </m:e>
                          <m:sub>
                            <m:r>
                              <a:rPr lang="en-US" altLang="zh-CN" sz="1600" i="1">
                                <a:latin typeface="Cambria Math" panose="02040503050406030204" charset="0"/>
                                <a:cs typeface="Cambria Math" panose="02040503050406030204" charset="0"/>
                              </a:rPr>
                              <m:t>𝑦</m:t>
                            </m:r>
                          </m:sub>
                        </m:sSub>
                      </m:den>
                    </m:f>
                  </m:oMath>
                </a14:m>
                <a:r>
                  <a:rPr lang="en-US" altLang="zh-CN" sz="1600">
                    <a:latin typeface="Cambria Math" panose="02040503050406030204" charset="0"/>
                    <a:cs typeface="Cambria Math" panose="02040503050406030204" charset="0"/>
                  </a:rPr>
                  <a:t>,</a:t>
                </a:r>
                <a14:m>
                  <m:oMath xmlns:m="http://schemas.openxmlformats.org/officeDocument/2006/math">
                    <m:f>
                      <m:fPr>
                        <m:ctrlPr>
                          <a:rPr lang="en-US" altLang="zh-CN" sz="1600" i="1">
                            <a:latin typeface="Cambria Math" panose="02040503050406030204" charset="0"/>
                            <a:cs typeface="Cambria Math" panose="02040503050406030204" charset="0"/>
                          </a:rPr>
                        </m:ctrlPr>
                      </m:fPr>
                      <m:num>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𝐸</m:t>
                            </m:r>
                          </m:e>
                          <m:sub>
                            <m:r>
                              <a:rPr lang="en-US" altLang="zh-CN" sz="1600" i="1">
                                <a:latin typeface="Cambria Math" panose="02040503050406030204" charset="0"/>
                                <a:cs typeface="Cambria Math" panose="02040503050406030204" charset="0"/>
                              </a:rPr>
                              <m:t>2</m:t>
                            </m:r>
                          </m:sub>
                        </m:sSub>
                      </m:num>
                      <m:den>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𝑊</m:t>
                            </m:r>
                          </m:e>
                          <m:sub>
                            <m:r>
                              <a:rPr lang="en-US" altLang="zh-CN" sz="1600" i="1">
                                <a:latin typeface="Cambria Math" panose="02040503050406030204" charset="0"/>
                                <a:cs typeface="Cambria Math" panose="02040503050406030204" charset="0"/>
                              </a:rPr>
                              <m:t>𝑐</m:t>
                            </m:r>
                          </m:sub>
                        </m:sSub>
                      </m:den>
                    </m:f>
                  </m:oMath>
                </a14:m>
                <a:r>
                  <a:rPr lang="en-US" altLang="zh-CN" sz="1600">
                    <a:latin typeface="Cambria Math" panose="02040503050406030204" charset="0"/>
                    <a:cs typeface="Cambria Math" panose="02040503050406030204" charset="0"/>
                  </a:rPr>
                  <a:t>,</a:t>
                </a:r>
                <a14:m>
                  <m:oMath xmlns:m="http://schemas.openxmlformats.org/officeDocument/2006/math">
                    <m:f>
                      <m:fPr>
                        <m:ctrlPr>
                          <a:rPr lang="en-US" altLang="zh-CN" sz="1600" i="1">
                            <a:latin typeface="Cambria Math" panose="02040503050406030204" charset="0"/>
                            <a:cs typeface="Cambria Math" panose="02040503050406030204" charset="0"/>
                          </a:rPr>
                        </m:ctrlPr>
                      </m:fPr>
                      <m:num>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𝐸</m:t>
                            </m:r>
                          </m:e>
                          <m:sub>
                            <m:r>
                              <a:rPr lang="en-US" altLang="zh-CN" sz="1600" i="1">
                                <a:latin typeface="Cambria Math" panose="02040503050406030204" charset="0"/>
                                <a:cs typeface="Cambria Math" panose="02040503050406030204" charset="0"/>
                              </a:rPr>
                              <m:t>2</m:t>
                            </m:r>
                          </m:sub>
                        </m:sSub>
                      </m:num>
                      <m:den>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𝑊</m:t>
                            </m:r>
                          </m:e>
                          <m:sub>
                            <m:r>
                              <a:rPr lang="en-US" altLang="zh-CN" sz="1600" i="1">
                                <a:latin typeface="Cambria Math" panose="02040503050406030204" charset="0"/>
                                <a:cs typeface="Cambria Math" panose="02040503050406030204" charset="0"/>
                              </a:rPr>
                              <m:t>𝑓</m:t>
                            </m:r>
                          </m:sub>
                        </m:sSub>
                      </m:den>
                    </m:f>
                  </m:oMath>
                </a14:m>
                <a:r>
                  <a:rPr lang="en-US" altLang="zh-CN" sz="1600">
                    <a:latin typeface="Cambria Math" panose="02040503050406030204" charset="0"/>
                    <a:cs typeface="Cambria Math" panose="02040503050406030204" charset="0"/>
                  </a:rPr>
                  <a:t>,</a:t>
                </a:r>
                <a14:m>
                  <m:oMath xmlns:m="http://schemas.openxmlformats.org/officeDocument/2006/math">
                    <m:f>
                      <m:fPr>
                        <m:ctrlPr>
                          <a:rPr lang="en-US" altLang="zh-CN" sz="1600" i="1">
                            <a:latin typeface="Cambria Math" panose="02040503050406030204" charset="0"/>
                            <a:cs typeface="Cambria Math" panose="02040503050406030204" charset="0"/>
                          </a:rPr>
                        </m:ctrlPr>
                      </m:fPr>
                      <m:num>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𝐸</m:t>
                            </m:r>
                          </m:e>
                          <m:sub>
                            <m:r>
                              <a:rPr lang="en-US" altLang="zh-CN" sz="1600" i="1">
                                <a:latin typeface="Cambria Math" panose="02040503050406030204" charset="0"/>
                                <a:cs typeface="Cambria Math" panose="02040503050406030204" charset="0"/>
                              </a:rPr>
                              <m:t>2</m:t>
                            </m:r>
                          </m:sub>
                        </m:sSub>
                      </m:num>
                      <m:den>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𝑊</m:t>
                            </m:r>
                          </m:e>
                          <m:sub>
                            <m:r>
                              <a:rPr lang="en-US" altLang="zh-CN" sz="1600" i="1">
                                <a:latin typeface="Cambria Math" panose="02040503050406030204" charset="0"/>
                                <a:cs typeface="Cambria Math" panose="02040503050406030204" charset="0"/>
                              </a:rPr>
                              <m:t>𝑖</m:t>
                            </m:r>
                          </m:sub>
                        </m:sSub>
                      </m:den>
                    </m:f>
                  </m:oMath>
                </a14:m>
                <a:r>
                  <a:rPr lang="en-US" altLang="zh-CN" sz="1600">
                    <a:latin typeface="Cambria Math" panose="02040503050406030204" charset="0"/>
                    <a:cs typeface="Cambria Math" panose="02040503050406030204" charset="0"/>
                  </a:rPr>
                  <a:t>,</a:t>
                </a:r>
                <a14:m>
                  <m:oMath xmlns:m="http://schemas.openxmlformats.org/officeDocument/2006/math">
                    <m:f>
                      <m:fPr>
                        <m:ctrlPr>
                          <a:rPr lang="en-US" altLang="zh-CN" sz="1600" i="1">
                            <a:latin typeface="Cambria Math" panose="02040503050406030204" charset="0"/>
                            <a:cs typeface="Cambria Math" panose="02040503050406030204" charset="0"/>
                          </a:rPr>
                        </m:ctrlPr>
                      </m:fPr>
                      <m:num>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𝐸</m:t>
                            </m:r>
                          </m:e>
                          <m:sub>
                            <m:r>
                              <a:rPr lang="en-US" altLang="zh-CN" sz="1600" i="1">
                                <a:latin typeface="Cambria Math" panose="02040503050406030204" charset="0"/>
                                <a:cs typeface="Cambria Math" panose="02040503050406030204" charset="0"/>
                              </a:rPr>
                              <m:t>2</m:t>
                            </m:r>
                          </m:sub>
                        </m:sSub>
                      </m:num>
                      <m:den>
                        <m:r>
                          <a:rPr lang="en-US" altLang="zh-CN" sz="1600" i="1">
                            <a:latin typeface="Cambria Math" panose="02040503050406030204" charset="0"/>
                            <a:cs typeface="Cambria Math" panose="02040503050406030204" charset="0"/>
                          </a:rPr>
                          <m:t>𝜕</m:t>
                        </m:r>
                        <m:sSub>
                          <m:sSubPr>
                            <m:ctrlPr>
                              <a:rPr lang="en-US" altLang="zh-CN" sz="1600" i="1">
                                <a:latin typeface="Cambria Math" panose="02040503050406030204" charset="0"/>
                                <a:cs typeface="Cambria Math" panose="02040503050406030204" charset="0"/>
                              </a:rPr>
                            </m:ctrlPr>
                          </m:sSubPr>
                          <m:e>
                            <m:r>
                              <a:rPr lang="en-US" altLang="zh-CN" sz="1600" i="1">
                                <a:latin typeface="Cambria Math" panose="02040503050406030204" charset="0"/>
                                <a:cs typeface="Cambria Math" panose="02040503050406030204" charset="0"/>
                              </a:rPr>
                              <m:t>𝑊</m:t>
                            </m:r>
                          </m:e>
                          <m:sub>
                            <m:r>
                              <a:rPr lang="en-US" altLang="zh-CN" sz="1600" i="1">
                                <a:latin typeface="Cambria Math" panose="02040503050406030204" charset="0"/>
                                <a:cs typeface="Cambria Math" panose="02040503050406030204" charset="0"/>
                              </a:rPr>
                              <m:t>𝑜</m:t>
                            </m:r>
                          </m:sub>
                        </m:sSub>
                      </m:den>
                    </m:f>
                  </m:oMath>
                </a14:m>
                <a:r>
                  <a:rPr lang="zh-CN" altLang="en-US" sz="1600">
                    <a:latin typeface="Cambria Math" panose="02040503050406030204" charset="0"/>
                    <a:cs typeface="Cambria Math" panose="02040503050406030204" charset="0"/>
                  </a:rPr>
                  <a:t>以进行权重更新，采用链式求导法则</a:t>
                </a:r>
                <a:r>
                  <a:rPr lang="zh-CN" altLang="en-US" sz="1600">
                    <a:latin typeface="Cambria Math" panose="02040503050406030204" charset="0"/>
                    <a:cs typeface="Cambria Math" panose="02040503050406030204" charset="0"/>
                  </a:rPr>
                  <a:t>更新。</a:t>
                </a:r>
                <a:endParaRPr lang="zh-CN" altLang="en-US" sz="1600">
                  <a:latin typeface="Cambria Math" panose="02040503050406030204" charset="0"/>
                  <a:cs typeface="Cambria Math" panose="02040503050406030204" charset="0"/>
                </a:endParaRPr>
              </a:p>
            </p:txBody>
          </p:sp>
        </mc:Choice>
        <mc:Fallback>
          <p:sp>
            <p:nvSpPr>
              <p:cNvPr id="6" name="文本框 5"/>
              <p:cNvSpPr txBox="1">
                <a:spLocks noRot="1" noChangeAspect="1" noMove="1" noResize="1" noEditPoints="1" noAdjustHandles="1" noChangeArrowheads="1" noChangeShapeType="1" noTextEdit="1"/>
              </p:cNvSpPr>
              <p:nvPr/>
            </p:nvSpPr>
            <p:spPr>
              <a:xfrm>
                <a:off x="118745" y="3283585"/>
                <a:ext cx="11807825" cy="778510"/>
              </a:xfrm>
              <a:prstGeom prst="rect">
                <a:avLst/>
              </a:prstGeom>
              <a:blipFill rotWithShape="1">
                <a:blip r:embed="rId2"/>
                <a:stretch>
                  <a:fillRect/>
                </a:stretch>
              </a:blipFill>
            </p:spPr>
            <p:txBody>
              <a:bodyPr/>
              <a:lstStyle/>
              <a:p>
                <a:r>
                  <a:rPr lang="zh-CN" altLang="en-US">
                    <a:noFill/>
                  </a:rPr>
                  <a:t> </a:t>
                </a:r>
              </a:p>
            </p:txBody>
          </p:sp>
        </mc:Fallback>
      </mc:AlternateContent>
      <p:pic>
        <p:nvPicPr>
          <p:cNvPr id="8" name="图片 7"/>
          <p:cNvPicPr>
            <a:picLocks noChangeAspect="1"/>
          </p:cNvPicPr>
          <p:nvPr/>
        </p:nvPicPr>
        <p:blipFill>
          <a:blip r:embed="rId3"/>
          <a:stretch>
            <a:fillRect/>
          </a:stretch>
        </p:blipFill>
        <p:spPr>
          <a:xfrm>
            <a:off x="391160" y="3956685"/>
            <a:ext cx="2896235" cy="2410460"/>
          </a:xfrm>
          <a:prstGeom prst="rect">
            <a:avLst/>
          </a:prstGeom>
        </p:spPr>
      </p:pic>
      <p:pic>
        <p:nvPicPr>
          <p:cNvPr id="9" name="图片 8"/>
          <p:cNvPicPr>
            <a:picLocks noChangeAspect="1"/>
          </p:cNvPicPr>
          <p:nvPr/>
        </p:nvPicPr>
        <p:blipFill>
          <a:blip r:embed="rId4"/>
          <a:stretch>
            <a:fillRect/>
          </a:stretch>
        </p:blipFill>
        <p:spPr>
          <a:xfrm>
            <a:off x="513080" y="6298565"/>
            <a:ext cx="4026535" cy="559435"/>
          </a:xfrm>
          <a:prstGeom prst="rect">
            <a:avLst/>
          </a:prstGeom>
        </p:spPr>
      </p:pic>
      <p:sp>
        <p:nvSpPr>
          <p:cNvPr id="11" name="燕尾形箭头 10"/>
          <p:cNvSpPr/>
          <p:nvPr/>
        </p:nvSpPr>
        <p:spPr>
          <a:xfrm>
            <a:off x="4438015" y="5124450"/>
            <a:ext cx="2319655" cy="42164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4625975" y="4530090"/>
            <a:ext cx="1840230" cy="583565"/>
          </a:xfrm>
          <a:prstGeom prst="rect">
            <a:avLst/>
          </a:prstGeom>
          <a:noFill/>
        </p:spPr>
        <p:txBody>
          <a:bodyPr wrap="square" rtlCol="0">
            <a:spAutoFit/>
          </a:bodyPr>
          <a:p>
            <a:pPr algn="ctr"/>
            <a:r>
              <a:rPr lang="zh-CN" altLang="en-US" sz="1600"/>
              <a:t>对于</a:t>
            </a:r>
            <a:r>
              <a:rPr lang="en-US" altLang="zh-CN" sz="1600"/>
              <a:t>N</a:t>
            </a:r>
            <a:r>
              <a:rPr lang="zh-CN" altLang="en-US" sz="1600"/>
              <a:t>个细胞的网络</a:t>
            </a:r>
            <a:endParaRPr lang="zh-CN" altLang="en-US" sz="1600"/>
          </a:p>
        </p:txBody>
      </p:sp>
      <p:pic>
        <p:nvPicPr>
          <p:cNvPr id="14" name="图片 13"/>
          <p:cNvPicPr>
            <a:picLocks noChangeAspect="1"/>
          </p:cNvPicPr>
          <p:nvPr/>
        </p:nvPicPr>
        <p:blipFill>
          <a:blip r:embed="rId5"/>
          <a:stretch>
            <a:fillRect/>
          </a:stretch>
        </p:blipFill>
        <p:spPr>
          <a:xfrm>
            <a:off x="6757670" y="3956685"/>
            <a:ext cx="5276215" cy="280352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春建汽车 主LOGO 2000x1500"/>
          <p:cNvPicPr>
            <a:picLocks noChangeAspect="1"/>
          </p:cNvPicPr>
          <p:nvPr/>
        </p:nvPicPr>
        <p:blipFill>
          <a:blip r:embed="rId1"/>
          <a:stretch>
            <a:fillRect/>
          </a:stretch>
        </p:blipFill>
        <p:spPr>
          <a:xfrm>
            <a:off x="-287655" y="-833120"/>
            <a:ext cx="3813810" cy="2860675"/>
          </a:xfrm>
          <a:prstGeom prst="rect">
            <a:avLst/>
          </a:prstGeom>
        </p:spPr>
      </p:pic>
      <p:pic>
        <p:nvPicPr>
          <p:cNvPr id="13" name="图片 12" descr="春建汽车 主LOGO 2000x1500"/>
          <p:cNvPicPr>
            <a:picLocks noChangeAspect="1"/>
          </p:cNvPicPr>
          <p:nvPr/>
        </p:nvPicPr>
        <p:blipFill>
          <a:blip r:embed="rId1"/>
          <a:stretch>
            <a:fillRect/>
          </a:stretch>
        </p:blipFill>
        <p:spPr>
          <a:xfrm>
            <a:off x="-297180" y="-823595"/>
            <a:ext cx="3813810" cy="2860675"/>
          </a:xfrm>
          <a:prstGeom prst="rect">
            <a:avLst/>
          </a:prstGeom>
        </p:spPr>
      </p:pic>
      <p:sp>
        <p:nvSpPr>
          <p:cNvPr id="4" name="文本框 3"/>
          <p:cNvSpPr txBox="1"/>
          <p:nvPr/>
        </p:nvSpPr>
        <p:spPr>
          <a:xfrm>
            <a:off x="144145" y="948055"/>
            <a:ext cx="1671320" cy="368300"/>
          </a:xfrm>
          <a:prstGeom prst="rect">
            <a:avLst/>
          </a:prstGeom>
          <a:noFill/>
        </p:spPr>
        <p:txBody>
          <a:bodyPr wrap="none" rtlCol="0" anchor="t">
            <a:spAutoFit/>
          </a:bodyPr>
          <a:p>
            <a:pPr indent="0" fontAlgn="auto">
              <a:lnSpc>
                <a:spcPct val="100000"/>
              </a:lnSpc>
              <a:buFont typeface="Arial" panose="020B0604020202020204" pitchFamily="34" charset="0"/>
              <a:buNone/>
            </a:pPr>
            <a:r>
              <a:rPr lang="en-US" altLang="zh-CN" b="1"/>
              <a:t>LSTM</a:t>
            </a:r>
            <a:r>
              <a:rPr lang="zh-CN" altLang="en-US" b="1"/>
              <a:t>损失函数</a:t>
            </a:r>
            <a:endParaRPr lang="zh-CN" altLang="en-US" b="1"/>
          </a:p>
        </p:txBody>
      </p:sp>
      <p:sp>
        <p:nvSpPr>
          <p:cNvPr id="2" name="文本框 1"/>
          <p:cNvSpPr txBox="1"/>
          <p:nvPr/>
        </p:nvSpPr>
        <p:spPr>
          <a:xfrm>
            <a:off x="534670" y="1316355"/>
            <a:ext cx="7505065" cy="829945"/>
          </a:xfrm>
          <a:prstGeom prst="rect">
            <a:avLst/>
          </a:prstGeom>
          <a:noFill/>
        </p:spPr>
        <p:txBody>
          <a:bodyPr wrap="square" rtlCol="0">
            <a:spAutoFit/>
          </a:bodyPr>
          <a:p>
            <a:pPr fontAlgn="auto">
              <a:lnSpc>
                <a:spcPct val="150000"/>
              </a:lnSpc>
            </a:pPr>
            <a:r>
              <a:rPr lang="zh-CN" altLang="en-US" sz="1600"/>
              <a:t>最常用损失函数：交叉熵损失函数</a:t>
            </a:r>
            <a:endParaRPr lang="zh-CN" altLang="en-US" sz="1600"/>
          </a:p>
          <a:p>
            <a:pPr fontAlgn="auto">
              <a:lnSpc>
                <a:spcPct val="150000"/>
              </a:lnSpc>
            </a:pPr>
            <a:r>
              <a:rPr lang="zh-CN" altLang="en-US" sz="1600"/>
              <a:t>时间序列损失函数：</a:t>
            </a:r>
            <a:r>
              <a:rPr lang="en-US" altLang="zh-CN" sz="1600"/>
              <a:t>DTW</a:t>
            </a:r>
            <a:r>
              <a:rPr lang="zh-CN" altLang="en-US" sz="1600"/>
              <a:t>、</a:t>
            </a:r>
            <a:r>
              <a:rPr lang="en-US" altLang="zh-CN" sz="1600"/>
              <a:t>sotf DTW</a:t>
            </a:r>
            <a:r>
              <a:rPr lang="zh-CN" altLang="en-US" sz="1600"/>
              <a:t>、</a:t>
            </a:r>
            <a:r>
              <a:rPr lang="en-US" altLang="zh-CN" sz="1600"/>
              <a:t>DILATE</a:t>
            </a:r>
            <a:endParaRPr lang="en-US" altLang="zh-CN" sz="1600"/>
          </a:p>
        </p:txBody>
      </p:sp>
      <p:sp>
        <p:nvSpPr>
          <p:cNvPr id="3" name="文本框 2"/>
          <p:cNvSpPr txBox="1"/>
          <p:nvPr/>
        </p:nvSpPr>
        <p:spPr>
          <a:xfrm>
            <a:off x="144145" y="2146300"/>
            <a:ext cx="1390650" cy="368300"/>
          </a:xfrm>
          <a:prstGeom prst="rect">
            <a:avLst/>
          </a:prstGeom>
          <a:noFill/>
        </p:spPr>
        <p:txBody>
          <a:bodyPr wrap="square" rtlCol="0">
            <a:spAutoFit/>
          </a:bodyPr>
          <a:p>
            <a:r>
              <a:rPr lang="zh-CN" altLang="en-US" b="1"/>
              <a:t>优化器选择</a:t>
            </a:r>
            <a:endParaRPr lang="zh-CN" altLang="en-US" b="1"/>
          </a:p>
        </p:txBody>
      </p:sp>
      <p:sp>
        <p:nvSpPr>
          <p:cNvPr id="5" name="文本框 4"/>
          <p:cNvSpPr txBox="1"/>
          <p:nvPr/>
        </p:nvSpPr>
        <p:spPr>
          <a:xfrm>
            <a:off x="534670" y="2496820"/>
            <a:ext cx="9076055" cy="829945"/>
          </a:xfrm>
          <a:prstGeom prst="rect">
            <a:avLst/>
          </a:prstGeom>
          <a:noFill/>
        </p:spPr>
        <p:txBody>
          <a:bodyPr wrap="square" rtlCol="0">
            <a:spAutoFit/>
          </a:bodyPr>
          <a:p>
            <a:pPr fontAlgn="auto">
              <a:lnSpc>
                <a:spcPct val="150000"/>
              </a:lnSpc>
            </a:pPr>
            <a:r>
              <a:rPr lang="zh-CN" altLang="en-US" sz="1600"/>
              <a:t>优化器汇总：</a:t>
            </a:r>
            <a:r>
              <a:rPr lang="en-US" altLang="zh-CN" sz="1600"/>
              <a:t>SGD</a:t>
            </a:r>
            <a:r>
              <a:rPr lang="zh-CN" altLang="en-US" sz="1600"/>
              <a:t>、</a:t>
            </a:r>
            <a:r>
              <a:rPr lang="en-US" altLang="zh-CN" sz="1600"/>
              <a:t>SGD+ Momentum</a:t>
            </a:r>
            <a:r>
              <a:rPr lang="zh-CN" altLang="en-US" sz="1600"/>
              <a:t>、Nesterov、</a:t>
            </a:r>
            <a:r>
              <a:rPr lang="en-US" altLang="zh-CN" sz="1600"/>
              <a:t>AdaGrad</a:t>
            </a:r>
            <a:r>
              <a:rPr lang="zh-CN" altLang="en-US" sz="1600"/>
              <a:t>、</a:t>
            </a:r>
            <a:r>
              <a:rPr lang="en-US" altLang="zh-CN" sz="1600"/>
              <a:t>BMSProl</a:t>
            </a:r>
            <a:r>
              <a:rPr lang="zh-CN" altLang="en-US" sz="1600"/>
              <a:t>、</a:t>
            </a:r>
            <a:r>
              <a:rPr lang="en-US" altLang="zh-CN" sz="1600"/>
              <a:t>Adam</a:t>
            </a:r>
            <a:endParaRPr lang="en-US" altLang="zh-CN" sz="1600"/>
          </a:p>
          <a:p>
            <a:pPr fontAlgn="auto">
              <a:lnSpc>
                <a:spcPct val="150000"/>
              </a:lnSpc>
            </a:pPr>
            <a:r>
              <a:rPr lang="en-US" altLang="zh-CN" sz="1600"/>
              <a:t>LSTM</a:t>
            </a:r>
            <a:r>
              <a:rPr lang="zh-CN" altLang="en-US" sz="1600"/>
              <a:t>优化器推荐：</a:t>
            </a:r>
            <a:r>
              <a:rPr lang="en-US" altLang="zh-CN" sz="1600">
                <a:sym typeface="+mn-ea"/>
              </a:rPr>
              <a:t>SGD+ Momentum</a:t>
            </a:r>
            <a:r>
              <a:rPr lang="zh-CN" altLang="en-US" sz="1600">
                <a:sym typeface="+mn-ea"/>
              </a:rPr>
              <a:t>、</a:t>
            </a:r>
            <a:r>
              <a:rPr lang="en-US" altLang="zh-CN" sz="1600">
                <a:sym typeface="+mn-ea"/>
              </a:rPr>
              <a:t>Adam</a:t>
            </a:r>
            <a:r>
              <a:rPr lang="zh-CN" altLang="en-US" sz="1600">
                <a:sym typeface="+mn-ea"/>
              </a:rPr>
              <a:t>。（能够有效解决非凸优化的问题）</a:t>
            </a:r>
            <a:endParaRPr lang="zh-CN" altLang="en-US" sz="1600">
              <a:sym typeface="+mn-ea"/>
            </a:endParaRPr>
          </a:p>
        </p:txBody>
      </p:sp>
      <p:pic>
        <p:nvPicPr>
          <p:cNvPr id="6" name="图片 5"/>
          <p:cNvPicPr>
            <a:picLocks noChangeAspect="1"/>
          </p:cNvPicPr>
          <p:nvPr/>
        </p:nvPicPr>
        <p:blipFill>
          <a:blip r:embed="rId2"/>
          <a:stretch>
            <a:fillRect/>
          </a:stretch>
        </p:blipFill>
        <p:spPr>
          <a:xfrm>
            <a:off x="718185" y="3344545"/>
            <a:ext cx="4818380" cy="3254375"/>
          </a:xfrm>
          <a:prstGeom prst="rect">
            <a:avLst/>
          </a:prstGeom>
        </p:spPr>
      </p:pic>
      <p:pic>
        <p:nvPicPr>
          <p:cNvPr id="8" name="图片 7"/>
          <p:cNvPicPr>
            <a:picLocks noChangeAspect="1"/>
          </p:cNvPicPr>
          <p:nvPr/>
        </p:nvPicPr>
        <p:blipFill>
          <a:blip r:embed="rId3"/>
          <a:stretch>
            <a:fillRect/>
          </a:stretch>
        </p:blipFill>
        <p:spPr>
          <a:xfrm>
            <a:off x="6207125" y="3326765"/>
            <a:ext cx="5255895" cy="3289935"/>
          </a:xfrm>
          <a:prstGeom prst="rect">
            <a:avLst/>
          </a:prstGeom>
        </p:spPr>
      </p:pic>
      <p:sp>
        <p:nvSpPr>
          <p:cNvPr id="9" name="矩形 8"/>
          <p:cNvSpPr/>
          <p:nvPr/>
        </p:nvSpPr>
        <p:spPr>
          <a:xfrm>
            <a:off x="4539615" y="3344545"/>
            <a:ext cx="996950" cy="325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a:sym typeface="+mn-ea"/>
              </a:rPr>
              <a:t>SGD+ Momentum</a:t>
            </a:r>
            <a:endParaRPr lang="en-US" altLang="zh-CN" sz="1000">
              <a:sym typeface="+mn-ea"/>
            </a:endParaRPr>
          </a:p>
        </p:txBody>
      </p:sp>
      <p:sp>
        <p:nvSpPr>
          <p:cNvPr id="10" name="矩形 9"/>
          <p:cNvSpPr/>
          <p:nvPr/>
        </p:nvSpPr>
        <p:spPr>
          <a:xfrm>
            <a:off x="10466070" y="3344545"/>
            <a:ext cx="996950" cy="3257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a:sym typeface="+mn-ea"/>
              </a:rPr>
              <a:t>Adam</a:t>
            </a:r>
            <a:endParaRPr lang="en-US" altLang="zh-CN" sz="1000">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春建汽车 主LOGO 2000x1500"/>
          <p:cNvPicPr>
            <a:picLocks noChangeAspect="1"/>
          </p:cNvPicPr>
          <p:nvPr/>
        </p:nvPicPr>
        <p:blipFill>
          <a:blip r:embed="rId1"/>
          <a:stretch>
            <a:fillRect/>
          </a:stretch>
        </p:blipFill>
        <p:spPr>
          <a:xfrm>
            <a:off x="-287655" y="-833120"/>
            <a:ext cx="3813810" cy="2860675"/>
          </a:xfrm>
          <a:prstGeom prst="rect">
            <a:avLst/>
          </a:prstGeom>
        </p:spPr>
      </p:pic>
      <p:pic>
        <p:nvPicPr>
          <p:cNvPr id="13" name="图片 12" descr="春建汽车 主LOGO 2000x1500"/>
          <p:cNvPicPr>
            <a:picLocks noChangeAspect="1"/>
          </p:cNvPicPr>
          <p:nvPr/>
        </p:nvPicPr>
        <p:blipFill>
          <a:blip r:embed="rId1"/>
          <a:stretch>
            <a:fillRect/>
          </a:stretch>
        </p:blipFill>
        <p:spPr>
          <a:xfrm>
            <a:off x="-287655" y="-833120"/>
            <a:ext cx="3813810" cy="2860675"/>
          </a:xfrm>
          <a:prstGeom prst="rect">
            <a:avLst/>
          </a:prstGeom>
        </p:spPr>
      </p:pic>
      <p:sp>
        <p:nvSpPr>
          <p:cNvPr id="2" name="文本框 1"/>
          <p:cNvSpPr txBox="1"/>
          <p:nvPr/>
        </p:nvSpPr>
        <p:spPr>
          <a:xfrm>
            <a:off x="220345" y="984885"/>
            <a:ext cx="2414270" cy="368300"/>
          </a:xfrm>
          <a:prstGeom prst="rect">
            <a:avLst/>
          </a:prstGeom>
          <a:noFill/>
        </p:spPr>
        <p:txBody>
          <a:bodyPr wrap="none" rtlCol="0" anchor="t">
            <a:spAutoFit/>
          </a:bodyPr>
          <a:p>
            <a:pPr marL="285750" indent="-285750" fontAlgn="auto">
              <a:lnSpc>
                <a:spcPct val="100000"/>
              </a:lnSpc>
              <a:buFont typeface="Arial" panose="020B0604020202020204" pitchFamily="34" charset="0"/>
              <a:buChar char="•"/>
            </a:pPr>
            <a:r>
              <a:rPr lang="zh-CN" altLang="en-US" b="1">
                <a:sym typeface="+mn-ea"/>
              </a:rPr>
              <a:t>LSTM不同改进算法</a:t>
            </a:r>
            <a:endParaRPr lang="zh-CN" altLang="en-US"/>
          </a:p>
        </p:txBody>
      </p:sp>
      <p:sp>
        <p:nvSpPr>
          <p:cNvPr id="8" name="文本框 7"/>
          <p:cNvSpPr txBox="1"/>
          <p:nvPr/>
        </p:nvSpPr>
        <p:spPr>
          <a:xfrm>
            <a:off x="483235" y="1313180"/>
            <a:ext cx="891540" cy="368300"/>
          </a:xfrm>
          <a:prstGeom prst="rect">
            <a:avLst/>
          </a:prstGeom>
          <a:noFill/>
        </p:spPr>
        <p:txBody>
          <a:bodyPr wrap="square" rtlCol="0">
            <a:spAutoFit/>
          </a:bodyPr>
          <a:p>
            <a:r>
              <a:rPr lang="en-US" altLang="zh-CN" b="1"/>
              <a:t>GRU</a:t>
            </a:r>
            <a:endParaRPr lang="en-US" altLang="zh-CN" b="1"/>
          </a:p>
        </p:txBody>
      </p:sp>
      <p:pic>
        <p:nvPicPr>
          <p:cNvPr id="100" name="图片 99"/>
          <p:cNvPicPr/>
          <p:nvPr/>
        </p:nvPicPr>
        <p:blipFill>
          <a:blip r:embed="rId2"/>
          <a:stretch>
            <a:fillRect/>
          </a:stretch>
        </p:blipFill>
        <p:spPr>
          <a:xfrm>
            <a:off x="602298" y="1608773"/>
            <a:ext cx="6315075" cy="2276475"/>
          </a:xfrm>
          <a:prstGeom prst="rect">
            <a:avLst/>
          </a:prstGeom>
          <a:noFill/>
          <a:ln w="9525">
            <a:noFill/>
          </a:ln>
        </p:spPr>
      </p:pic>
      <p:sp>
        <p:nvSpPr>
          <p:cNvPr id="9" name="文本框 8"/>
          <p:cNvSpPr txBox="1"/>
          <p:nvPr/>
        </p:nvSpPr>
        <p:spPr>
          <a:xfrm>
            <a:off x="6917690" y="394335"/>
            <a:ext cx="5195570" cy="3661410"/>
          </a:xfrm>
          <a:prstGeom prst="rect">
            <a:avLst/>
          </a:prstGeom>
          <a:noFill/>
        </p:spPr>
        <p:txBody>
          <a:bodyPr wrap="square" rtlCol="0">
            <a:spAutoFit/>
          </a:bodyPr>
          <a:p>
            <a:pPr algn="just" fontAlgn="auto">
              <a:lnSpc>
                <a:spcPct val="150000"/>
              </a:lnSpc>
            </a:pPr>
            <a:r>
              <a:rPr lang="en-US" altLang="zh-CN" sz="1600" b="1"/>
              <a:t>LSTM</a:t>
            </a:r>
            <a:r>
              <a:rPr lang="zh-CN" altLang="en-US" sz="1600" b="1"/>
              <a:t>、</a:t>
            </a:r>
            <a:r>
              <a:rPr lang="en-US" altLang="zh-CN" sz="1600" b="1"/>
              <a:t>GRU</a:t>
            </a:r>
            <a:r>
              <a:rPr lang="zh-CN" altLang="en-US" sz="1600" b="1"/>
              <a:t>结构对比：</a:t>
            </a:r>
            <a:endParaRPr lang="zh-CN" altLang="en-US" sz="1600" b="1"/>
          </a:p>
          <a:p>
            <a:pPr algn="just" fontAlgn="auto">
              <a:lnSpc>
                <a:spcPct val="150000"/>
              </a:lnSpc>
            </a:pPr>
            <a:r>
              <a:rPr lang="en-US" altLang="zh-CN" sz="1600" b="1"/>
              <a:t>LSTM</a:t>
            </a:r>
            <a:r>
              <a:rPr lang="zh-CN" altLang="en-US" sz="1600"/>
              <a:t>：输入xt，ht-1， ct-1，两个输出；</a:t>
            </a:r>
            <a:r>
              <a:rPr lang="zh-CN" altLang="en-US" sz="1600">
                <a:sym typeface="+mn-ea"/>
              </a:rPr>
              <a:t>输入输出忘记门。</a:t>
            </a:r>
            <a:endParaRPr lang="zh-CN" altLang="en-US" sz="1600">
              <a:sym typeface="+mn-ea"/>
            </a:endParaRPr>
          </a:p>
          <a:p>
            <a:pPr algn="just" fontAlgn="auto">
              <a:lnSpc>
                <a:spcPct val="150000"/>
              </a:lnSpc>
            </a:pPr>
            <a:r>
              <a:rPr lang="en-US" altLang="zh-CN" sz="1600" b="1"/>
              <a:t>GRU</a:t>
            </a:r>
            <a:r>
              <a:rPr lang="zh-CN" altLang="en-US" sz="1600"/>
              <a:t>：输入xt， ht-1，一个输出ht。重置门，更新门。</a:t>
            </a:r>
            <a:endParaRPr lang="zh-CN" altLang="en-US" sz="1600"/>
          </a:p>
          <a:p>
            <a:pPr algn="just" fontAlgn="auto">
              <a:lnSpc>
                <a:spcPct val="150000"/>
              </a:lnSpc>
            </a:pPr>
            <a:r>
              <a:rPr lang="zh-CN" altLang="en-US" sz="1600"/>
              <a:t>注：更新门</a:t>
            </a:r>
            <a:r>
              <a:rPr lang="en-US" altLang="zh-CN" sz="1600"/>
              <a:t>==</a:t>
            </a:r>
            <a:r>
              <a:rPr lang="zh-CN" altLang="en-US" sz="1600"/>
              <a:t>忘记门</a:t>
            </a:r>
            <a:r>
              <a:rPr lang="en-US" altLang="zh-CN" sz="1600"/>
              <a:t>+</a:t>
            </a:r>
            <a:r>
              <a:rPr lang="zh-CN" altLang="en-US" sz="1600"/>
              <a:t>输入门</a:t>
            </a:r>
            <a:endParaRPr lang="zh-CN" altLang="en-US" sz="1600"/>
          </a:p>
          <a:p>
            <a:pPr algn="just" fontAlgn="auto">
              <a:lnSpc>
                <a:spcPct val="150000"/>
              </a:lnSpc>
            </a:pPr>
            <a:r>
              <a:rPr lang="en-US" altLang="zh-CN" sz="1600" b="1">
                <a:sym typeface="+mn-ea"/>
              </a:rPr>
              <a:t>LSTM</a:t>
            </a:r>
            <a:r>
              <a:rPr lang="zh-CN" altLang="en-US" sz="1600" b="1">
                <a:sym typeface="+mn-ea"/>
              </a:rPr>
              <a:t>、</a:t>
            </a:r>
            <a:r>
              <a:rPr lang="en-US" altLang="zh-CN" sz="1600" b="1">
                <a:sym typeface="+mn-ea"/>
              </a:rPr>
              <a:t>GRU</a:t>
            </a:r>
            <a:r>
              <a:rPr lang="zh-CN" altLang="en-US" sz="1600" b="1"/>
              <a:t>功能对比：</a:t>
            </a:r>
            <a:endParaRPr lang="zh-CN" altLang="en-US" sz="1600" b="1"/>
          </a:p>
          <a:p>
            <a:pPr algn="just" fontAlgn="auto">
              <a:lnSpc>
                <a:spcPct val="150000"/>
              </a:lnSpc>
            </a:pPr>
            <a:r>
              <a:rPr lang="en-US" altLang="zh-CN" sz="1600" b="1"/>
              <a:t>1</a:t>
            </a:r>
            <a:r>
              <a:rPr lang="zh-CN" altLang="en-US" sz="1600" b="1"/>
              <a:t>、</a:t>
            </a:r>
            <a:r>
              <a:rPr lang="zh-CN" altLang="en-US" sz="1600"/>
              <a:t>GRU参数更少，训练速度更快，相比之下需要的数据量更少</a:t>
            </a:r>
            <a:endParaRPr lang="zh-CN" altLang="en-US" sz="1600"/>
          </a:p>
          <a:p>
            <a:pPr algn="just" fontAlgn="auto">
              <a:lnSpc>
                <a:spcPct val="150000"/>
              </a:lnSpc>
            </a:pPr>
            <a:r>
              <a:rPr lang="en-US" altLang="zh-CN" sz="1600" b="1"/>
              <a:t>2</a:t>
            </a:r>
            <a:r>
              <a:rPr lang="zh-CN" altLang="en-US" sz="1600" b="1"/>
              <a:t>、</a:t>
            </a:r>
            <a:r>
              <a:rPr lang="zh-CN" altLang="en-US" sz="1600"/>
              <a:t>如果有足够的数据，LSTM的效果可能好于GRU</a:t>
            </a:r>
            <a:endParaRPr lang="zh-CN" altLang="en-US" sz="1600"/>
          </a:p>
          <a:p>
            <a:pPr algn="just" fontAlgn="auto">
              <a:lnSpc>
                <a:spcPct val="150000"/>
              </a:lnSpc>
            </a:pPr>
            <a:endParaRPr lang="zh-CN" altLang="en-US" sz="1600"/>
          </a:p>
        </p:txBody>
      </p:sp>
      <p:sp>
        <p:nvSpPr>
          <p:cNvPr id="11" name="文本框 10"/>
          <p:cNvSpPr txBox="1"/>
          <p:nvPr/>
        </p:nvSpPr>
        <p:spPr>
          <a:xfrm>
            <a:off x="483235" y="3787140"/>
            <a:ext cx="2271395" cy="368300"/>
          </a:xfrm>
          <a:prstGeom prst="rect">
            <a:avLst/>
          </a:prstGeom>
          <a:noFill/>
        </p:spPr>
        <p:txBody>
          <a:bodyPr wrap="square" rtlCol="0">
            <a:spAutoFit/>
          </a:bodyPr>
          <a:p>
            <a:r>
              <a:rPr lang="zh-CN" altLang="en-US" b="1"/>
              <a:t>双向</a:t>
            </a:r>
            <a:r>
              <a:rPr lang="en-US" altLang="zh-CN" b="1"/>
              <a:t>LSTM(Bit-LSTM)</a:t>
            </a:r>
            <a:endParaRPr lang="en-US" altLang="zh-CN" b="1"/>
          </a:p>
        </p:txBody>
      </p:sp>
      <p:cxnSp>
        <p:nvCxnSpPr>
          <p:cNvPr id="14" name="直接连接符 13"/>
          <p:cNvCxnSpPr/>
          <p:nvPr/>
        </p:nvCxnSpPr>
        <p:spPr>
          <a:xfrm>
            <a:off x="247015" y="3787140"/>
            <a:ext cx="11866245" cy="0"/>
          </a:xfrm>
          <a:prstGeom prst="line">
            <a:avLst/>
          </a:prstGeom>
        </p:spPr>
        <p:style>
          <a:lnRef idx="3">
            <a:schemeClr val="accent1"/>
          </a:lnRef>
          <a:fillRef idx="0">
            <a:schemeClr val="accent1"/>
          </a:fillRef>
          <a:effectRef idx="2">
            <a:schemeClr val="accent1"/>
          </a:effectRef>
          <a:fontRef idx="minor">
            <a:schemeClr val="tx1"/>
          </a:fontRef>
        </p:style>
      </p:cxnSp>
      <p:grpSp>
        <p:nvGrpSpPr>
          <p:cNvPr id="42" name="组合 41"/>
          <p:cNvGrpSpPr/>
          <p:nvPr/>
        </p:nvGrpSpPr>
        <p:grpSpPr>
          <a:xfrm>
            <a:off x="342900" y="4055745"/>
            <a:ext cx="4072890" cy="2801620"/>
            <a:chOff x="540" y="6386"/>
            <a:chExt cx="6414" cy="4412"/>
          </a:xfrm>
        </p:grpSpPr>
        <p:pic>
          <p:nvPicPr>
            <p:cNvPr id="12" name="图片 11"/>
            <p:cNvPicPr>
              <a:picLocks noChangeAspect="1"/>
            </p:cNvPicPr>
            <p:nvPr/>
          </p:nvPicPr>
          <p:blipFill>
            <a:blip r:embed="rId3"/>
            <a:stretch>
              <a:fillRect/>
            </a:stretch>
          </p:blipFill>
          <p:spPr>
            <a:xfrm>
              <a:off x="949" y="6386"/>
              <a:ext cx="5753" cy="4412"/>
            </a:xfrm>
            <a:prstGeom prst="rect">
              <a:avLst/>
            </a:prstGeom>
          </p:spPr>
        </p:pic>
        <p:sp>
          <p:nvSpPr>
            <p:cNvPr id="15" name="文本框 14"/>
            <p:cNvSpPr txBox="1"/>
            <p:nvPr/>
          </p:nvSpPr>
          <p:spPr>
            <a:xfrm>
              <a:off x="540" y="9160"/>
              <a:ext cx="664" cy="822"/>
            </a:xfrm>
            <a:prstGeom prst="rect">
              <a:avLst/>
            </a:prstGeom>
            <a:noFill/>
          </p:spPr>
          <p:txBody>
            <a:bodyPr wrap="square" rtlCol="0">
              <a:spAutoFit/>
            </a:bodyPr>
            <a:p>
              <a:r>
                <a:rPr lang="en-US" altLang="zh-CN" sz="1400">
                  <a:solidFill>
                    <a:srgbClr val="FF0000"/>
                  </a:solidFill>
                </a:rPr>
                <a:t>h0</a:t>
              </a:r>
              <a:endParaRPr lang="en-US" altLang="zh-CN" sz="1400">
                <a:solidFill>
                  <a:srgbClr val="FF0000"/>
                </a:solidFill>
              </a:endParaRPr>
            </a:p>
            <a:p>
              <a:r>
                <a:rPr lang="en-US" altLang="zh-CN" sz="1400">
                  <a:solidFill>
                    <a:srgbClr val="FF0000"/>
                  </a:solidFill>
                </a:rPr>
                <a:t>c0</a:t>
              </a:r>
              <a:endParaRPr lang="en-US" altLang="zh-CN" sz="1400">
                <a:solidFill>
                  <a:srgbClr val="FF0000"/>
                </a:solidFill>
              </a:endParaRPr>
            </a:p>
          </p:txBody>
        </p:sp>
        <p:sp>
          <p:nvSpPr>
            <p:cNvPr id="16" name="文本框 15"/>
            <p:cNvSpPr txBox="1"/>
            <p:nvPr/>
          </p:nvSpPr>
          <p:spPr>
            <a:xfrm>
              <a:off x="2053" y="8897"/>
              <a:ext cx="664" cy="822"/>
            </a:xfrm>
            <a:prstGeom prst="rect">
              <a:avLst/>
            </a:prstGeom>
            <a:noFill/>
          </p:spPr>
          <p:txBody>
            <a:bodyPr wrap="square" rtlCol="0">
              <a:spAutoFit/>
            </a:bodyPr>
            <a:p>
              <a:r>
                <a:rPr lang="en-US" altLang="zh-CN" sz="1400">
                  <a:solidFill>
                    <a:srgbClr val="FF0000"/>
                  </a:solidFill>
                </a:rPr>
                <a:t>h1</a:t>
              </a:r>
              <a:endParaRPr lang="en-US" altLang="zh-CN" sz="1400">
                <a:solidFill>
                  <a:srgbClr val="FF0000"/>
                </a:solidFill>
              </a:endParaRPr>
            </a:p>
            <a:p>
              <a:r>
                <a:rPr lang="en-US" altLang="zh-CN" sz="1400">
                  <a:solidFill>
                    <a:srgbClr val="FF0000"/>
                  </a:solidFill>
                </a:rPr>
                <a:t>c0</a:t>
              </a:r>
              <a:endParaRPr lang="en-US" altLang="zh-CN" sz="1400">
                <a:solidFill>
                  <a:srgbClr val="FF0000"/>
                </a:solidFill>
              </a:endParaRPr>
            </a:p>
          </p:txBody>
        </p:sp>
        <p:sp>
          <p:nvSpPr>
            <p:cNvPr id="17" name="文本框 16"/>
            <p:cNvSpPr txBox="1"/>
            <p:nvPr/>
          </p:nvSpPr>
          <p:spPr>
            <a:xfrm>
              <a:off x="3320" y="8897"/>
              <a:ext cx="664" cy="822"/>
            </a:xfrm>
            <a:prstGeom prst="rect">
              <a:avLst/>
            </a:prstGeom>
            <a:noFill/>
          </p:spPr>
          <p:txBody>
            <a:bodyPr wrap="square" rtlCol="0">
              <a:spAutoFit/>
            </a:bodyPr>
            <a:p>
              <a:r>
                <a:rPr lang="en-US" altLang="zh-CN" sz="1400">
                  <a:solidFill>
                    <a:srgbClr val="FF0000"/>
                  </a:solidFill>
                </a:rPr>
                <a:t>h2</a:t>
              </a:r>
              <a:endParaRPr lang="en-US" altLang="zh-CN" sz="1400">
                <a:solidFill>
                  <a:srgbClr val="FF0000"/>
                </a:solidFill>
              </a:endParaRPr>
            </a:p>
            <a:p>
              <a:r>
                <a:rPr lang="en-US" altLang="zh-CN" sz="1400">
                  <a:solidFill>
                    <a:srgbClr val="FF0000"/>
                  </a:solidFill>
                </a:rPr>
                <a:t>c2</a:t>
              </a:r>
              <a:endParaRPr lang="en-US" altLang="zh-CN" sz="1400">
                <a:solidFill>
                  <a:srgbClr val="FF0000"/>
                </a:solidFill>
              </a:endParaRPr>
            </a:p>
          </p:txBody>
        </p:sp>
        <p:sp>
          <p:nvSpPr>
            <p:cNvPr id="18" name="文本框 17"/>
            <p:cNvSpPr txBox="1"/>
            <p:nvPr/>
          </p:nvSpPr>
          <p:spPr>
            <a:xfrm>
              <a:off x="5321" y="8897"/>
              <a:ext cx="664" cy="822"/>
            </a:xfrm>
            <a:prstGeom prst="rect">
              <a:avLst/>
            </a:prstGeom>
            <a:noFill/>
          </p:spPr>
          <p:txBody>
            <a:bodyPr wrap="square" rtlCol="0">
              <a:spAutoFit/>
            </a:bodyPr>
            <a:p>
              <a:r>
                <a:rPr lang="en-US" altLang="zh-CN" sz="1400">
                  <a:solidFill>
                    <a:srgbClr val="FF0000"/>
                  </a:solidFill>
                </a:rPr>
                <a:t>h4</a:t>
              </a:r>
              <a:endParaRPr lang="en-US" altLang="zh-CN" sz="1400">
                <a:solidFill>
                  <a:srgbClr val="FF0000"/>
                </a:solidFill>
              </a:endParaRPr>
            </a:p>
            <a:p>
              <a:endParaRPr lang="en-US" altLang="zh-CN" sz="1400">
                <a:solidFill>
                  <a:srgbClr val="FF0000"/>
                </a:solidFill>
              </a:endParaRPr>
            </a:p>
          </p:txBody>
        </p:sp>
        <p:sp>
          <p:nvSpPr>
            <p:cNvPr id="19" name="文本框 18"/>
            <p:cNvSpPr txBox="1"/>
            <p:nvPr/>
          </p:nvSpPr>
          <p:spPr>
            <a:xfrm>
              <a:off x="4587" y="8897"/>
              <a:ext cx="664" cy="822"/>
            </a:xfrm>
            <a:prstGeom prst="rect">
              <a:avLst/>
            </a:prstGeom>
            <a:noFill/>
          </p:spPr>
          <p:txBody>
            <a:bodyPr wrap="square" rtlCol="0">
              <a:spAutoFit/>
            </a:bodyPr>
            <a:p>
              <a:r>
                <a:rPr lang="en-US" altLang="zh-CN" sz="1400">
                  <a:solidFill>
                    <a:srgbClr val="FF0000"/>
                  </a:solidFill>
                </a:rPr>
                <a:t>h3</a:t>
              </a:r>
              <a:endParaRPr lang="en-US" altLang="zh-CN" sz="1400">
                <a:solidFill>
                  <a:srgbClr val="FF0000"/>
                </a:solidFill>
              </a:endParaRPr>
            </a:p>
            <a:p>
              <a:r>
                <a:rPr lang="en-US" altLang="zh-CN" sz="1400">
                  <a:solidFill>
                    <a:srgbClr val="FF0000"/>
                  </a:solidFill>
                </a:rPr>
                <a:t>c3</a:t>
              </a:r>
              <a:endParaRPr lang="en-US" altLang="zh-CN" sz="1400">
                <a:solidFill>
                  <a:srgbClr val="FF0000"/>
                </a:solidFill>
              </a:endParaRPr>
            </a:p>
          </p:txBody>
        </p:sp>
        <p:cxnSp>
          <p:nvCxnSpPr>
            <p:cNvPr id="20" name="直接箭头连接符 19"/>
            <p:cNvCxnSpPr/>
            <p:nvPr/>
          </p:nvCxnSpPr>
          <p:spPr>
            <a:xfrm>
              <a:off x="993" y="9380"/>
              <a:ext cx="422" cy="16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6290" y="8075"/>
              <a:ext cx="664" cy="822"/>
            </a:xfrm>
            <a:prstGeom prst="rect">
              <a:avLst/>
            </a:prstGeom>
            <a:noFill/>
          </p:spPr>
          <p:txBody>
            <a:bodyPr wrap="square" rtlCol="0">
              <a:spAutoFit/>
            </a:bodyPr>
            <a:p>
              <a:r>
                <a:rPr lang="en-US" altLang="zh-CN" sz="1400">
                  <a:solidFill>
                    <a:schemeClr val="accent6"/>
                  </a:solidFill>
                </a:rPr>
                <a:t>h0’</a:t>
              </a:r>
              <a:endParaRPr lang="en-US" altLang="zh-CN" sz="1400">
                <a:solidFill>
                  <a:schemeClr val="accent6"/>
                </a:solidFill>
              </a:endParaRPr>
            </a:p>
            <a:p>
              <a:r>
                <a:rPr lang="en-US" altLang="zh-CN" sz="1400">
                  <a:solidFill>
                    <a:schemeClr val="accent6"/>
                  </a:solidFill>
                </a:rPr>
                <a:t>c0’</a:t>
              </a:r>
              <a:endParaRPr lang="en-US" altLang="zh-CN" sz="1400">
                <a:solidFill>
                  <a:schemeClr val="accent6"/>
                </a:solidFill>
              </a:endParaRPr>
            </a:p>
          </p:txBody>
        </p:sp>
        <p:sp>
          <p:nvSpPr>
            <p:cNvPr id="22" name="文本框 21"/>
            <p:cNvSpPr txBox="1"/>
            <p:nvPr/>
          </p:nvSpPr>
          <p:spPr>
            <a:xfrm>
              <a:off x="4657" y="7567"/>
              <a:ext cx="664" cy="822"/>
            </a:xfrm>
            <a:prstGeom prst="rect">
              <a:avLst/>
            </a:prstGeom>
            <a:noFill/>
          </p:spPr>
          <p:txBody>
            <a:bodyPr wrap="square" rtlCol="0">
              <a:spAutoFit/>
            </a:bodyPr>
            <a:p>
              <a:r>
                <a:rPr lang="en-US" altLang="zh-CN" sz="1400">
                  <a:solidFill>
                    <a:schemeClr val="accent6"/>
                  </a:solidFill>
                </a:rPr>
                <a:t>h1’</a:t>
              </a:r>
              <a:endParaRPr lang="en-US" altLang="zh-CN" sz="1400">
                <a:solidFill>
                  <a:schemeClr val="accent6"/>
                </a:solidFill>
              </a:endParaRPr>
            </a:p>
            <a:p>
              <a:r>
                <a:rPr lang="en-US" altLang="zh-CN" sz="1400">
                  <a:solidFill>
                    <a:schemeClr val="accent6"/>
                  </a:solidFill>
                </a:rPr>
                <a:t>c1’</a:t>
              </a:r>
              <a:endParaRPr lang="en-US" altLang="zh-CN" sz="1400">
                <a:solidFill>
                  <a:schemeClr val="accent6"/>
                </a:solidFill>
              </a:endParaRPr>
            </a:p>
          </p:txBody>
        </p:sp>
        <p:sp>
          <p:nvSpPr>
            <p:cNvPr id="23" name="文本框 22"/>
            <p:cNvSpPr txBox="1"/>
            <p:nvPr/>
          </p:nvSpPr>
          <p:spPr>
            <a:xfrm>
              <a:off x="3355" y="7874"/>
              <a:ext cx="664" cy="822"/>
            </a:xfrm>
            <a:prstGeom prst="rect">
              <a:avLst/>
            </a:prstGeom>
            <a:noFill/>
          </p:spPr>
          <p:txBody>
            <a:bodyPr wrap="square" rtlCol="0">
              <a:spAutoFit/>
            </a:bodyPr>
            <a:p>
              <a:r>
                <a:rPr lang="en-US" altLang="zh-CN" sz="1400">
                  <a:solidFill>
                    <a:schemeClr val="accent6"/>
                  </a:solidFill>
                </a:rPr>
                <a:t>h2’</a:t>
              </a:r>
              <a:endParaRPr lang="en-US" altLang="zh-CN" sz="1400">
                <a:solidFill>
                  <a:schemeClr val="accent6"/>
                </a:solidFill>
              </a:endParaRPr>
            </a:p>
            <a:p>
              <a:r>
                <a:rPr lang="en-US" altLang="zh-CN" sz="1400">
                  <a:solidFill>
                    <a:schemeClr val="accent6"/>
                  </a:solidFill>
                </a:rPr>
                <a:t>c2’</a:t>
              </a:r>
              <a:endParaRPr lang="en-US" altLang="zh-CN" sz="1400">
                <a:solidFill>
                  <a:schemeClr val="accent6"/>
                </a:solidFill>
              </a:endParaRPr>
            </a:p>
          </p:txBody>
        </p:sp>
        <p:sp>
          <p:nvSpPr>
            <p:cNvPr id="24" name="文本框 23"/>
            <p:cNvSpPr txBox="1"/>
            <p:nvPr/>
          </p:nvSpPr>
          <p:spPr>
            <a:xfrm>
              <a:off x="2053" y="7794"/>
              <a:ext cx="664" cy="822"/>
            </a:xfrm>
            <a:prstGeom prst="rect">
              <a:avLst/>
            </a:prstGeom>
            <a:noFill/>
          </p:spPr>
          <p:txBody>
            <a:bodyPr wrap="square" rtlCol="0">
              <a:spAutoFit/>
            </a:bodyPr>
            <a:p>
              <a:r>
                <a:rPr lang="en-US" altLang="zh-CN" sz="1400">
                  <a:solidFill>
                    <a:schemeClr val="accent6"/>
                  </a:solidFill>
                </a:rPr>
                <a:t>h3’</a:t>
              </a:r>
              <a:endParaRPr lang="en-US" altLang="zh-CN" sz="1400">
                <a:solidFill>
                  <a:schemeClr val="accent6"/>
                </a:solidFill>
              </a:endParaRPr>
            </a:p>
            <a:p>
              <a:r>
                <a:rPr lang="en-US" altLang="zh-CN" sz="1400">
                  <a:solidFill>
                    <a:schemeClr val="accent6"/>
                  </a:solidFill>
                </a:rPr>
                <a:t>c3’</a:t>
              </a:r>
              <a:endParaRPr lang="en-US" altLang="zh-CN" sz="1400">
                <a:solidFill>
                  <a:schemeClr val="accent6"/>
                </a:solidFill>
              </a:endParaRPr>
            </a:p>
          </p:txBody>
        </p:sp>
        <p:sp>
          <p:nvSpPr>
            <p:cNvPr id="25" name="文本框 24"/>
            <p:cNvSpPr txBox="1"/>
            <p:nvPr/>
          </p:nvSpPr>
          <p:spPr>
            <a:xfrm>
              <a:off x="1204" y="7647"/>
              <a:ext cx="664" cy="483"/>
            </a:xfrm>
            <a:prstGeom prst="rect">
              <a:avLst/>
            </a:prstGeom>
            <a:noFill/>
          </p:spPr>
          <p:txBody>
            <a:bodyPr wrap="square" rtlCol="0">
              <a:spAutoFit/>
            </a:bodyPr>
            <a:p>
              <a:r>
                <a:rPr lang="en-US" altLang="zh-CN" sz="1400">
                  <a:solidFill>
                    <a:schemeClr val="accent6"/>
                  </a:solidFill>
                </a:rPr>
                <a:t>h4’</a:t>
              </a:r>
              <a:endParaRPr lang="en-US" altLang="zh-CN" sz="1400">
                <a:solidFill>
                  <a:schemeClr val="accent6"/>
                </a:solidFill>
              </a:endParaRPr>
            </a:p>
          </p:txBody>
        </p:sp>
        <p:cxnSp>
          <p:nvCxnSpPr>
            <p:cNvPr id="26" name="直接箭头连接符 25"/>
            <p:cNvCxnSpPr/>
            <p:nvPr/>
          </p:nvCxnSpPr>
          <p:spPr>
            <a:xfrm flipH="1" flipV="1">
              <a:off x="5985" y="8460"/>
              <a:ext cx="434" cy="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sp>
        <p:nvSpPr>
          <p:cNvPr id="27" name="文本框 26"/>
          <p:cNvSpPr txBox="1"/>
          <p:nvPr/>
        </p:nvSpPr>
        <p:spPr>
          <a:xfrm>
            <a:off x="4413885" y="3824605"/>
            <a:ext cx="1341755" cy="368300"/>
          </a:xfrm>
          <a:prstGeom prst="rect">
            <a:avLst/>
          </a:prstGeom>
          <a:noFill/>
        </p:spPr>
        <p:txBody>
          <a:bodyPr wrap="square" rtlCol="0">
            <a:spAutoFit/>
          </a:bodyPr>
          <a:p>
            <a:r>
              <a:rPr lang="zh-CN" altLang="en-US" b="1"/>
              <a:t>堆叠</a:t>
            </a:r>
            <a:r>
              <a:rPr lang="en-US" altLang="zh-CN" b="1"/>
              <a:t>LSTM</a:t>
            </a:r>
            <a:endParaRPr lang="en-US" altLang="zh-CN" b="1"/>
          </a:p>
        </p:txBody>
      </p:sp>
      <p:grpSp>
        <p:nvGrpSpPr>
          <p:cNvPr id="41" name="组合 40"/>
          <p:cNvGrpSpPr/>
          <p:nvPr/>
        </p:nvGrpSpPr>
        <p:grpSpPr>
          <a:xfrm>
            <a:off x="4522470" y="4229735"/>
            <a:ext cx="4605655" cy="2468245"/>
            <a:chOff x="8632" y="6740"/>
            <a:chExt cx="7253" cy="3887"/>
          </a:xfrm>
        </p:grpSpPr>
        <p:pic>
          <p:nvPicPr>
            <p:cNvPr id="101" name="图片 100"/>
            <p:cNvPicPr/>
            <p:nvPr/>
          </p:nvPicPr>
          <p:blipFill>
            <a:blip r:embed="rId4"/>
            <a:stretch>
              <a:fillRect/>
            </a:stretch>
          </p:blipFill>
          <p:spPr>
            <a:xfrm>
              <a:off x="9296" y="6740"/>
              <a:ext cx="6124" cy="3887"/>
            </a:xfrm>
            <a:prstGeom prst="rect">
              <a:avLst/>
            </a:prstGeom>
            <a:noFill/>
            <a:ln w="9525">
              <a:noFill/>
            </a:ln>
          </p:spPr>
        </p:pic>
        <p:sp>
          <p:nvSpPr>
            <p:cNvPr id="28" name="文本框 27"/>
            <p:cNvSpPr txBox="1"/>
            <p:nvPr/>
          </p:nvSpPr>
          <p:spPr>
            <a:xfrm>
              <a:off x="8632" y="9063"/>
              <a:ext cx="664" cy="822"/>
            </a:xfrm>
            <a:prstGeom prst="rect">
              <a:avLst/>
            </a:prstGeom>
            <a:noFill/>
          </p:spPr>
          <p:txBody>
            <a:bodyPr wrap="square" rtlCol="0">
              <a:spAutoFit/>
            </a:bodyPr>
            <a:p>
              <a:r>
                <a:rPr lang="en-US" altLang="zh-CN" sz="1400">
                  <a:solidFill>
                    <a:srgbClr val="FF0000"/>
                  </a:solidFill>
                </a:rPr>
                <a:t>h0</a:t>
              </a:r>
              <a:endParaRPr lang="en-US" altLang="zh-CN" sz="1400">
                <a:solidFill>
                  <a:srgbClr val="FF0000"/>
                </a:solidFill>
              </a:endParaRPr>
            </a:p>
            <a:p>
              <a:r>
                <a:rPr lang="en-US" altLang="zh-CN" sz="1400">
                  <a:solidFill>
                    <a:srgbClr val="FF0000"/>
                  </a:solidFill>
                </a:rPr>
                <a:t>c0</a:t>
              </a:r>
              <a:endParaRPr lang="en-US" altLang="zh-CN" sz="1400">
                <a:solidFill>
                  <a:srgbClr val="FF0000"/>
                </a:solidFill>
              </a:endParaRPr>
            </a:p>
          </p:txBody>
        </p:sp>
        <p:sp>
          <p:nvSpPr>
            <p:cNvPr id="29" name="文本框 28"/>
            <p:cNvSpPr txBox="1"/>
            <p:nvPr/>
          </p:nvSpPr>
          <p:spPr>
            <a:xfrm>
              <a:off x="9433" y="8580"/>
              <a:ext cx="664" cy="483"/>
            </a:xfrm>
            <a:prstGeom prst="rect">
              <a:avLst/>
            </a:prstGeom>
            <a:noFill/>
          </p:spPr>
          <p:txBody>
            <a:bodyPr wrap="square" rtlCol="0">
              <a:spAutoFit/>
            </a:bodyPr>
            <a:p>
              <a:r>
                <a:rPr lang="en-US" altLang="zh-CN" sz="1400">
                  <a:solidFill>
                    <a:srgbClr val="FF0000"/>
                  </a:solidFill>
                </a:rPr>
                <a:t>h1</a:t>
              </a:r>
              <a:endParaRPr lang="en-US" altLang="zh-CN" sz="1400">
                <a:solidFill>
                  <a:srgbClr val="FF0000"/>
                </a:solidFill>
              </a:endParaRPr>
            </a:p>
          </p:txBody>
        </p:sp>
        <p:sp>
          <p:nvSpPr>
            <p:cNvPr id="30" name="文本框 29"/>
            <p:cNvSpPr txBox="1"/>
            <p:nvPr/>
          </p:nvSpPr>
          <p:spPr>
            <a:xfrm>
              <a:off x="11074" y="8494"/>
              <a:ext cx="664" cy="483"/>
            </a:xfrm>
            <a:prstGeom prst="rect">
              <a:avLst/>
            </a:prstGeom>
            <a:noFill/>
          </p:spPr>
          <p:txBody>
            <a:bodyPr wrap="square" rtlCol="0">
              <a:spAutoFit/>
            </a:bodyPr>
            <a:p>
              <a:r>
                <a:rPr lang="en-US" altLang="zh-CN" sz="1400">
                  <a:solidFill>
                    <a:srgbClr val="FF0000"/>
                  </a:solidFill>
                </a:rPr>
                <a:t>h2</a:t>
              </a:r>
              <a:endParaRPr lang="en-US" altLang="zh-CN" sz="1400">
                <a:solidFill>
                  <a:srgbClr val="FF0000"/>
                </a:solidFill>
              </a:endParaRPr>
            </a:p>
          </p:txBody>
        </p:sp>
        <p:sp>
          <p:nvSpPr>
            <p:cNvPr id="31" name="文本框 30"/>
            <p:cNvSpPr txBox="1"/>
            <p:nvPr/>
          </p:nvSpPr>
          <p:spPr>
            <a:xfrm>
              <a:off x="10234" y="9063"/>
              <a:ext cx="664" cy="822"/>
            </a:xfrm>
            <a:prstGeom prst="rect">
              <a:avLst/>
            </a:prstGeom>
            <a:noFill/>
          </p:spPr>
          <p:txBody>
            <a:bodyPr wrap="square" rtlCol="0">
              <a:spAutoFit/>
            </a:bodyPr>
            <a:p>
              <a:r>
                <a:rPr lang="en-US" altLang="zh-CN" sz="1400">
                  <a:solidFill>
                    <a:srgbClr val="FF0000"/>
                  </a:solidFill>
                </a:rPr>
                <a:t>h1</a:t>
              </a:r>
              <a:endParaRPr lang="en-US" altLang="zh-CN" sz="1400">
                <a:solidFill>
                  <a:srgbClr val="FF0000"/>
                </a:solidFill>
              </a:endParaRPr>
            </a:p>
            <a:p>
              <a:r>
                <a:rPr lang="en-US" altLang="zh-CN" sz="1400">
                  <a:solidFill>
                    <a:srgbClr val="FF0000"/>
                  </a:solidFill>
                </a:rPr>
                <a:t>c1</a:t>
              </a:r>
              <a:endParaRPr lang="en-US" altLang="zh-CN" sz="1400">
                <a:solidFill>
                  <a:srgbClr val="FF0000"/>
                </a:solidFill>
              </a:endParaRPr>
            </a:p>
          </p:txBody>
        </p:sp>
        <p:sp>
          <p:nvSpPr>
            <p:cNvPr id="32" name="文本框 31"/>
            <p:cNvSpPr txBox="1"/>
            <p:nvPr/>
          </p:nvSpPr>
          <p:spPr>
            <a:xfrm>
              <a:off x="11901" y="9063"/>
              <a:ext cx="664" cy="822"/>
            </a:xfrm>
            <a:prstGeom prst="rect">
              <a:avLst/>
            </a:prstGeom>
            <a:noFill/>
          </p:spPr>
          <p:txBody>
            <a:bodyPr wrap="square" rtlCol="0">
              <a:spAutoFit/>
            </a:bodyPr>
            <a:p>
              <a:r>
                <a:rPr lang="en-US" altLang="zh-CN" sz="1400">
                  <a:solidFill>
                    <a:srgbClr val="FF0000"/>
                  </a:solidFill>
                </a:rPr>
                <a:t>h2</a:t>
              </a:r>
              <a:endParaRPr lang="en-US" altLang="zh-CN" sz="1400">
                <a:solidFill>
                  <a:srgbClr val="FF0000"/>
                </a:solidFill>
              </a:endParaRPr>
            </a:p>
            <a:p>
              <a:r>
                <a:rPr lang="en-US" altLang="zh-CN" sz="1400">
                  <a:solidFill>
                    <a:srgbClr val="FF0000"/>
                  </a:solidFill>
                </a:rPr>
                <a:t>c2</a:t>
              </a:r>
              <a:endParaRPr lang="en-US" altLang="zh-CN" sz="1400">
                <a:solidFill>
                  <a:srgbClr val="FF0000"/>
                </a:solidFill>
              </a:endParaRPr>
            </a:p>
          </p:txBody>
        </p:sp>
        <p:sp>
          <p:nvSpPr>
            <p:cNvPr id="33" name="文本框 32"/>
            <p:cNvSpPr txBox="1"/>
            <p:nvPr/>
          </p:nvSpPr>
          <p:spPr>
            <a:xfrm>
              <a:off x="12715" y="8494"/>
              <a:ext cx="664" cy="483"/>
            </a:xfrm>
            <a:prstGeom prst="rect">
              <a:avLst/>
            </a:prstGeom>
            <a:noFill/>
          </p:spPr>
          <p:txBody>
            <a:bodyPr wrap="square" rtlCol="0">
              <a:spAutoFit/>
            </a:bodyPr>
            <a:p>
              <a:r>
                <a:rPr lang="en-US" altLang="zh-CN" sz="1400">
                  <a:solidFill>
                    <a:srgbClr val="FF0000"/>
                  </a:solidFill>
                </a:rPr>
                <a:t>h3</a:t>
              </a:r>
              <a:endParaRPr lang="en-US" altLang="zh-CN" sz="1400">
                <a:solidFill>
                  <a:srgbClr val="FF0000"/>
                </a:solidFill>
              </a:endParaRPr>
            </a:p>
          </p:txBody>
        </p:sp>
        <p:sp>
          <p:nvSpPr>
            <p:cNvPr id="34" name="文本框 33"/>
            <p:cNvSpPr txBox="1"/>
            <p:nvPr/>
          </p:nvSpPr>
          <p:spPr>
            <a:xfrm>
              <a:off x="13501" y="9063"/>
              <a:ext cx="664" cy="822"/>
            </a:xfrm>
            <a:prstGeom prst="rect">
              <a:avLst/>
            </a:prstGeom>
            <a:noFill/>
          </p:spPr>
          <p:txBody>
            <a:bodyPr wrap="square" rtlCol="0">
              <a:spAutoFit/>
            </a:bodyPr>
            <a:p>
              <a:r>
                <a:rPr lang="en-US" altLang="zh-CN" sz="1400">
                  <a:solidFill>
                    <a:srgbClr val="FF0000"/>
                  </a:solidFill>
                </a:rPr>
                <a:t>h3</a:t>
              </a:r>
              <a:endParaRPr lang="en-US" altLang="zh-CN" sz="1400">
                <a:solidFill>
                  <a:srgbClr val="FF0000"/>
                </a:solidFill>
              </a:endParaRPr>
            </a:p>
            <a:p>
              <a:r>
                <a:rPr lang="en-US" altLang="zh-CN" sz="1400">
                  <a:solidFill>
                    <a:srgbClr val="FF0000"/>
                  </a:solidFill>
                </a:rPr>
                <a:t>c3</a:t>
              </a:r>
              <a:endParaRPr lang="en-US" altLang="zh-CN" sz="1400">
                <a:solidFill>
                  <a:srgbClr val="FF0000"/>
                </a:solidFill>
              </a:endParaRPr>
            </a:p>
          </p:txBody>
        </p:sp>
        <p:sp>
          <p:nvSpPr>
            <p:cNvPr id="35" name="文本框 34"/>
            <p:cNvSpPr txBox="1"/>
            <p:nvPr/>
          </p:nvSpPr>
          <p:spPr>
            <a:xfrm>
              <a:off x="14942" y="8580"/>
              <a:ext cx="664" cy="483"/>
            </a:xfrm>
            <a:prstGeom prst="rect">
              <a:avLst/>
            </a:prstGeom>
            <a:noFill/>
          </p:spPr>
          <p:txBody>
            <a:bodyPr wrap="square" rtlCol="0">
              <a:spAutoFit/>
            </a:bodyPr>
            <a:p>
              <a:r>
                <a:rPr lang="en-US" altLang="zh-CN" sz="1400">
                  <a:solidFill>
                    <a:srgbClr val="FF0000"/>
                  </a:solidFill>
                </a:rPr>
                <a:t>h4</a:t>
              </a:r>
              <a:endParaRPr lang="en-US" altLang="zh-CN" sz="1400">
                <a:solidFill>
                  <a:srgbClr val="FF0000"/>
                </a:solidFill>
              </a:endParaRPr>
            </a:p>
          </p:txBody>
        </p:sp>
        <p:sp>
          <p:nvSpPr>
            <p:cNvPr id="36" name="文本框 35"/>
            <p:cNvSpPr txBox="1"/>
            <p:nvPr/>
          </p:nvSpPr>
          <p:spPr>
            <a:xfrm>
              <a:off x="8769" y="7874"/>
              <a:ext cx="664" cy="822"/>
            </a:xfrm>
            <a:prstGeom prst="rect">
              <a:avLst/>
            </a:prstGeom>
            <a:noFill/>
          </p:spPr>
          <p:txBody>
            <a:bodyPr wrap="square" rtlCol="0">
              <a:spAutoFit/>
            </a:bodyPr>
            <a:p>
              <a:r>
                <a:rPr lang="en-US" altLang="zh-CN" sz="1400">
                  <a:solidFill>
                    <a:schemeClr val="accent6"/>
                  </a:solidFill>
                </a:rPr>
                <a:t>h0’</a:t>
              </a:r>
              <a:endParaRPr lang="en-US" altLang="zh-CN" sz="1400">
                <a:solidFill>
                  <a:schemeClr val="accent6"/>
                </a:solidFill>
              </a:endParaRPr>
            </a:p>
            <a:p>
              <a:r>
                <a:rPr lang="en-US" altLang="zh-CN" sz="1400">
                  <a:solidFill>
                    <a:schemeClr val="accent6"/>
                  </a:solidFill>
                </a:rPr>
                <a:t>c0’</a:t>
              </a:r>
              <a:endParaRPr lang="en-US" altLang="zh-CN" sz="1400">
                <a:solidFill>
                  <a:schemeClr val="accent6"/>
                </a:solidFill>
              </a:endParaRPr>
            </a:p>
          </p:txBody>
        </p:sp>
        <p:sp>
          <p:nvSpPr>
            <p:cNvPr id="37" name="文本框 36"/>
            <p:cNvSpPr txBox="1"/>
            <p:nvPr/>
          </p:nvSpPr>
          <p:spPr>
            <a:xfrm>
              <a:off x="10410" y="7753"/>
              <a:ext cx="664" cy="822"/>
            </a:xfrm>
            <a:prstGeom prst="rect">
              <a:avLst/>
            </a:prstGeom>
            <a:noFill/>
          </p:spPr>
          <p:txBody>
            <a:bodyPr wrap="square" rtlCol="0">
              <a:spAutoFit/>
            </a:bodyPr>
            <a:p>
              <a:r>
                <a:rPr lang="en-US" altLang="zh-CN" sz="1400">
                  <a:solidFill>
                    <a:schemeClr val="accent6"/>
                  </a:solidFill>
                </a:rPr>
                <a:t>h1’</a:t>
              </a:r>
              <a:endParaRPr lang="en-US" altLang="zh-CN" sz="1400">
                <a:solidFill>
                  <a:schemeClr val="accent6"/>
                </a:solidFill>
              </a:endParaRPr>
            </a:p>
            <a:p>
              <a:r>
                <a:rPr lang="en-US" altLang="zh-CN" sz="1400">
                  <a:solidFill>
                    <a:schemeClr val="accent6"/>
                  </a:solidFill>
                </a:rPr>
                <a:t>c1’</a:t>
              </a:r>
              <a:endParaRPr lang="en-US" altLang="zh-CN" sz="1400">
                <a:solidFill>
                  <a:schemeClr val="accent6"/>
                </a:solidFill>
              </a:endParaRPr>
            </a:p>
          </p:txBody>
        </p:sp>
        <p:sp>
          <p:nvSpPr>
            <p:cNvPr id="38" name="文本框 37"/>
            <p:cNvSpPr txBox="1"/>
            <p:nvPr/>
          </p:nvSpPr>
          <p:spPr>
            <a:xfrm>
              <a:off x="11901" y="7647"/>
              <a:ext cx="664" cy="822"/>
            </a:xfrm>
            <a:prstGeom prst="rect">
              <a:avLst/>
            </a:prstGeom>
            <a:noFill/>
          </p:spPr>
          <p:txBody>
            <a:bodyPr wrap="square" rtlCol="0">
              <a:spAutoFit/>
            </a:bodyPr>
            <a:p>
              <a:r>
                <a:rPr lang="en-US" altLang="zh-CN" sz="1400">
                  <a:solidFill>
                    <a:schemeClr val="accent6"/>
                  </a:solidFill>
                </a:rPr>
                <a:t>h2’</a:t>
              </a:r>
              <a:endParaRPr lang="en-US" altLang="zh-CN" sz="1400">
                <a:solidFill>
                  <a:schemeClr val="accent6"/>
                </a:solidFill>
              </a:endParaRPr>
            </a:p>
            <a:p>
              <a:r>
                <a:rPr lang="en-US" altLang="zh-CN" sz="1400">
                  <a:solidFill>
                    <a:schemeClr val="accent6"/>
                  </a:solidFill>
                </a:rPr>
                <a:t>c2’</a:t>
              </a:r>
              <a:endParaRPr lang="en-US" altLang="zh-CN" sz="1400">
                <a:solidFill>
                  <a:schemeClr val="accent6"/>
                </a:solidFill>
              </a:endParaRPr>
            </a:p>
          </p:txBody>
        </p:sp>
        <p:sp>
          <p:nvSpPr>
            <p:cNvPr id="39" name="文本框 38"/>
            <p:cNvSpPr txBox="1"/>
            <p:nvPr/>
          </p:nvSpPr>
          <p:spPr>
            <a:xfrm>
              <a:off x="13561" y="7647"/>
              <a:ext cx="664" cy="822"/>
            </a:xfrm>
            <a:prstGeom prst="rect">
              <a:avLst/>
            </a:prstGeom>
            <a:noFill/>
          </p:spPr>
          <p:txBody>
            <a:bodyPr wrap="square" rtlCol="0">
              <a:spAutoFit/>
            </a:bodyPr>
            <a:p>
              <a:r>
                <a:rPr lang="en-US" altLang="zh-CN" sz="1400">
                  <a:solidFill>
                    <a:schemeClr val="accent6"/>
                  </a:solidFill>
                </a:rPr>
                <a:t>h3’</a:t>
              </a:r>
              <a:endParaRPr lang="en-US" altLang="zh-CN" sz="1400">
                <a:solidFill>
                  <a:schemeClr val="accent6"/>
                </a:solidFill>
              </a:endParaRPr>
            </a:p>
            <a:p>
              <a:r>
                <a:rPr lang="en-US" altLang="zh-CN" sz="1400">
                  <a:solidFill>
                    <a:schemeClr val="accent6"/>
                  </a:solidFill>
                </a:rPr>
                <a:t>c3’</a:t>
              </a:r>
              <a:endParaRPr lang="en-US" altLang="zh-CN" sz="1400">
                <a:solidFill>
                  <a:schemeClr val="accent6"/>
                </a:solidFill>
              </a:endParaRPr>
            </a:p>
          </p:txBody>
        </p:sp>
        <p:sp>
          <p:nvSpPr>
            <p:cNvPr id="40" name="文本框 39"/>
            <p:cNvSpPr txBox="1"/>
            <p:nvPr/>
          </p:nvSpPr>
          <p:spPr>
            <a:xfrm>
              <a:off x="15221" y="7530"/>
              <a:ext cx="664" cy="483"/>
            </a:xfrm>
            <a:prstGeom prst="rect">
              <a:avLst/>
            </a:prstGeom>
            <a:noFill/>
          </p:spPr>
          <p:txBody>
            <a:bodyPr wrap="square" rtlCol="0">
              <a:spAutoFit/>
            </a:bodyPr>
            <a:p>
              <a:r>
                <a:rPr lang="en-US" altLang="zh-CN" sz="1400">
                  <a:solidFill>
                    <a:schemeClr val="accent6"/>
                  </a:solidFill>
                </a:rPr>
                <a:t>h4’</a:t>
              </a:r>
              <a:endParaRPr lang="en-US" altLang="zh-CN" sz="1400">
                <a:solidFill>
                  <a:schemeClr val="accent6"/>
                </a:solidFill>
              </a:endParaRPr>
            </a:p>
          </p:txBody>
        </p:sp>
      </p:grpSp>
      <p:sp>
        <p:nvSpPr>
          <p:cNvPr id="43" name="文本框 42"/>
          <p:cNvSpPr txBox="1"/>
          <p:nvPr/>
        </p:nvSpPr>
        <p:spPr>
          <a:xfrm>
            <a:off x="9119870" y="4192905"/>
            <a:ext cx="3072130" cy="2306955"/>
          </a:xfrm>
          <a:prstGeom prst="rect">
            <a:avLst/>
          </a:prstGeom>
          <a:noFill/>
        </p:spPr>
        <p:txBody>
          <a:bodyPr wrap="square" rtlCol="0">
            <a:spAutoFit/>
          </a:bodyPr>
          <a:p>
            <a:pPr algn="just" fontAlgn="auto">
              <a:lnSpc>
                <a:spcPct val="150000"/>
              </a:lnSpc>
            </a:pPr>
            <a:r>
              <a:rPr lang="zh-CN" altLang="en-US" sz="1600" b="1"/>
              <a:t>双向、单向、堆叠</a:t>
            </a:r>
            <a:r>
              <a:rPr lang="en-US" altLang="zh-CN" sz="1600" b="1"/>
              <a:t>LSTM</a:t>
            </a:r>
            <a:r>
              <a:rPr lang="zh-CN" altLang="en-US" sz="1600" b="1"/>
              <a:t>对比：</a:t>
            </a:r>
            <a:endParaRPr lang="zh-CN" altLang="en-US" sz="1600" b="1"/>
          </a:p>
          <a:p>
            <a:pPr algn="just" fontAlgn="auto">
              <a:lnSpc>
                <a:spcPct val="150000"/>
              </a:lnSpc>
            </a:pPr>
            <a:r>
              <a:rPr lang="en-US" altLang="zh-CN" sz="1600" b="1"/>
              <a:t>1</a:t>
            </a:r>
            <a:r>
              <a:rPr lang="zh-CN" altLang="en-US" sz="1600" b="1"/>
              <a:t>、</a:t>
            </a:r>
            <a:r>
              <a:rPr lang="zh-CN" altLang="en-US" sz="1600" b="1"/>
              <a:t>最后输出：</a:t>
            </a:r>
            <a:r>
              <a:rPr lang="zh-CN" altLang="en-US" sz="1600"/>
              <a:t>单向是</a:t>
            </a:r>
            <a:r>
              <a:rPr lang="en-US" altLang="zh-CN" sz="1600"/>
              <a:t>ht;</a:t>
            </a:r>
            <a:r>
              <a:rPr lang="zh-CN" altLang="en-US" sz="1600"/>
              <a:t>双向是</a:t>
            </a:r>
            <a:r>
              <a:rPr lang="en-US" altLang="zh-CN" sz="1600"/>
              <a:t>ht‘+ht</a:t>
            </a:r>
            <a:r>
              <a:rPr lang="zh-CN" altLang="en-US" sz="1600"/>
              <a:t>；堆叠是</a:t>
            </a:r>
            <a:r>
              <a:rPr lang="en-US" altLang="zh-CN" sz="1600"/>
              <a:t>ht’</a:t>
            </a:r>
            <a:endParaRPr lang="en-US" altLang="zh-CN" sz="1600"/>
          </a:p>
          <a:p>
            <a:pPr algn="just" fontAlgn="auto">
              <a:lnSpc>
                <a:spcPct val="150000"/>
              </a:lnSpc>
            </a:pPr>
            <a:r>
              <a:rPr lang="en-US" altLang="zh-CN" sz="1600" b="1"/>
              <a:t>2</a:t>
            </a:r>
            <a:r>
              <a:rPr lang="zh-CN" altLang="en-US" sz="1600" b="1"/>
              <a:t>、</a:t>
            </a:r>
            <a:r>
              <a:rPr lang="zh-CN" altLang="en-US" sz="1600" b="1"/>
              <a:t>优点：</a:t>
            </a:r>
            <a:r>
              <a:rPr lang="zh-CN" altLang="en-US" sz="1600"/>
              <a:t>双向使精度高一点；堆叠使得网络层次更深，精度</a:t>
            </a:r>
            <a:r>
              <a:rPr lang="zh-CN" altLang="en-US" sz="1600"/>
              <a:t>更高。</a:t>
            </a:r>
            <a:endParaRPr lang="zh-CN" altLang="en-US" sz="1600"/>
          </a:p>
        </p:txBody>
      </p:sp>
    </p:spTree>
  </p:cSld>
  <p:clrMapOvr>
    <a:masterClrMapping/>
  </p:clrMapOvr>
</p:sld>
</file>

<file path=ppt/tags/tag1.xml><?xml version="1.0" encoding="utf-8"?>
<p:tagLst xmlns:p="http://schemas.openxmlformats.org/presentationml/2006/main">
  <p:tag name="KSO_WM_UNIT_PLACING_PICTURE_USER_VIEWPORT" val="{&quot;height&quot;:4505,&quot;width&quot;:6006}"/>
</p:tagLst>
</file>

<file path=ppt/tags/tag2.xml><?xml version="1.0" encoding="utf-8"?>
<p:tagLst xmlns:p="http://schemas.openxmlformats.org/presentationml/2006/main">
  <p:tag name="KSO_WM_UNIT_PLACING_PICTURE_USER_VIEWPORT" val="{&quot;height&quot;:4505,&quot;width&quot;:6006}"/>
</p:tagLst>
</file>

<file path=ppt/tags/tag3.xml><?xml version="1.0" encoding="utf-8"?>
<p:tagLst xmlns:p="http://schemas.openxmlformats.org/presentationml/2006/main">
  <p:tag name="KSO_WM_UNIT_PLACING_PICTURE_USER_VIEWPORT" val="{&quot;height&quot;:10290,&quot;width&quot;:23925}"/>
</p:tagLst>
</file>

<file path=ppt/tags/tag4.xml><?xml version="1.0" encoding="utf-8"?>
<p:tagLst xmlns:p="http://schemas.openxmlformats.org/presentationml/2006/main">
  <p:tag name="KSO_WM_UNIT_PLACING_PICTURE_USER_VIEWPORT" val="{&quot;height&quot;:5981,&quot;width&quot;:12331}"/>
</p:tagLst>
</file>

<file path=ppt/tags/tag5.xml><?xml version="1.0" encoding="utf-8"?>
<p:tagLst xmlns:p="http://schemas.openxmlformats.org/presentationml/2006/main">
  <p:tag name="KSO_WM_UNIT_TABLE_BEAUTIFY" val="smartTable{2dcf2de4-d918-4b33-856d-4c34e5559fce}"/>
  <p:tag name="TABLE_ENDDRAG_ORIGIN_RECT" val="852*240"/>
  <p:tag name="TABLE_ENDDRAG_RECT" val="50*275*852*240"/>
</p:tagLst>
</file>

<file path=ppt/tags/tag6.xml><?xml version="1.0" encoding="utf-8"?>
<p:tagLst xmlns:p="http://schemas.openxmlformats.org/presentationml/2006/main">
  <p:tag name="COMMONDATA" val="eyJoZGlkIjoiMDAyMDA5Mjc1ZTBhMGU2MmFmZTFmMjQwM2UzNGFjODkifQ=="/>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lqsori5x">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3892</Words>
  <Application>WPS 演示</Application>
  <PresentationFormat>宽屏</PresentationFormat>
  <Paragraphs>322</Paragraphs>
  <Slides>15</Slides>
  <Notes>0</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15</vt:i4>
      </vt:variant>
    </vt:vector>
  </HeadingPairs>
  <TitlesOfParts>
    <vt:vector size="31" baseType="lpstr">
      <vt:lpstr>Arial</vt:lpstr>
      <vt:lpstr>宋体</vt:lpstr>
      <vt:lpstr>Wingdings</vt:lpstr>
      <vt:lpstr>Arial</vt:lpstr>
      <vt:lpstr>微软雅黑</vt:lpstr>
      <vt:lpstr>Cambria Math</vt:lpstr>
      <vt:lpstr>MS Mincho</vt:lpstr>
      <vt:lpstr>Segoe Print</vt:lpstr>
      <vt:lpstr>Consolas</vt:lpstr>
      <vt:lpstr>Segoe UI</vt:lpstr>
      <vt:lpstr>Arial Unicode MS</vt:lpstr>
      <vt:lpstr>Calibri</vt:lpstr>
      <vt:lpstr>等线</vt:lpstr>
      <vt:lpstr>等线 Light</vt:lpstr>
      <vt:lpstr>1_Office 主题​​</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沈 宽心</dc:creator>
  <cp:lastModifiedBy>森。</cp:lastModifiedBy>
  <cp:revision>234</cp:revision>
  <dcterms:created xsi:type="dcterms:W3CDTF">2022-08-01T08:45:00Z</dcterms:created>
  <dcterms:modified xsi:type="dcterms:W3CDTF">2022-08-26T10:39:54Z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A3C3D4CB821446DDA73BF7E241BC08A3</vt:lpwstr>
  </property>
  <property fmtid="{D5CDD505-2E9C-101B-9397-08002B2CF9AE}" pid="3" name="KSOProductBuildVer">
    <vt:lpwstr>2052-11.1.0.12313</vt:lpwstr>
  </property>
</Properties>
</file>

<file path=docProps/thumbnail.jpeg>
</file>